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Canva Sans Bold" charset="1" panose="020B0803030501040103"/>
      <p:regular r:id="rId30"/>
    </p:embeddedFont>
    <p:embeddedFont>
      <p:font typeface="Open Sauce" charset="1" panose="00000500000000000000"/>
      <p:regular r:id="rId31"/>
    </p:embeddedFont>
    <p:embeddedFont>
      <p:font typeface="Migra Extra-Light" charset="1" panose="00000300000000000000"/>
      <p:regular r:id="rId32"/>
    </p:embeddedFont>
    <p:embeddedFont>
      <p:font typeface="Open Sauce Medium" charset="1" panose="00000600000000000000"/>
      <p:regular r:id="rId33"/>
    </p:embeddedFont>
    <p:embeddedFont>
      <p:font typeface="Open Sauce Light" charset="1" panose="00000400000000000000"/>
      <p:regular r:id="rId34"/>
    </p:embeddedFont>
    <p:embeddedFont>
      <p:font typeface="Migra Ultra-Bold" charset="1" panose="00000900000000000000"/>
      <p:regular r:id="rId35"/>
    </p:embeddedFont>
    <p:embeddedFont>
      <p:font typeface="Canva Sans" charset="1" panose="020B0503030501040103"/>
      <p:regular r:id="rId36"/>
    </p:embeddedFont>
    <p:embeddedFont>
      <p:font typeface="Open Sans" charset="1" panose="020B0606030504020204"/>
      <p:regular r:id="rId37"/>
    </p:embeddedFont>
    <p:embeddedFont>
      <p:font typeface="Open Sauce Bold" charset="1" panose="00000800000000000000"/>
      <p:regular r:id="rId38"/>
    </p:embeddedFont>
    <p:embeddedFont>
      <p:font typeface="Migra Extra-Light Italics" charset="1" panose="00000300000000000000"/>
      <p:regular r:id="rId39"/>
    </p:embeddedFont>
    <p:embeddedFont>
      <p:font typeface="Agrandir" charset="1" panose="000005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1.png" Type="http://schemas.openxmlformats.org/officeDocument/2006/relationships/image"/><Relationship Id="rId4"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6.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5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5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6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1.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71462" y="8161705"/>
            <a:ext cx="5572125" cy="1096595"/>
          </a:xfrm>
          <a:prstGeom prst="rect">
            <a:avLst/>
          </a:prstGeom>
          <a:solidFill>
            <a:srgbClr val="5E5B58"/>
          </a:solidFill>
        </p:spPr>
      </p:sp>
      <p:sp>
        <p:nvSpPr>
          <p:cNvPr name="AutoShape 3" id="3"/>
          <p:cNvSpPr/>
          <p:nvPr/>
        </p:nvSpPr>
        <p:spPr>
          <a:xfrm rot="0">
            <a:off x="3862232" y="3043360"/>
            <a:ext cx="11687175" cy="4081496"/>
          </a:xfrm>
          <a:prstGeom prst="rect">
            <a:avLst/>
          </a:prstGeom>
          <a:solidFill>
            <a:srgbClr val="EDEAE5">
              <a:alpha val="89804"/>
            </a:srgbClr>
          </a:solidFill>
        </p:spPr>
      </p:sp>
      <p:sp>
        <p:nvSpPr>
          <p:cNvPr name="Freeform 4" id="4"/>
          <p:cNvSpPr/>
          <p:nvPr/>
        </p:nvSpPr>
        <p:spPr>
          <a:xfrm flipH="false" flipV="false" rot="0">
            <a:off x="7394103" y="3482658"/>
            <a:ext cx="4623433" cy="1601450"/>
          </a:xfrm>
          <a:custGeom>
            <a:avLst/>
            <a:gdLst/>
            <a:ahLst/>
            <a:cxnLst/>
            <a:rect r="r" b="b" t="t" l="l"/>
            <a:pathLst>
              <a:path h="1601450" w="4623433">
                <a:moveTo>
                  <a:pt x="0" y="0"/>
                </a:moveTo>
                <a:lnTo>
                  <a:pt x="4623433" y="0"/>
                </a:lnTo>
                <a:lnTo>
                  <a:pt x="4623433" y="1601450"/>
                </a:lnTo>
                <a:lnTo>
                  <a:pt x="0" y="1601450"/>
                </a:lnTo>
                <a:lnTo>
                  <a:pt x="0" y="0"/>
                </a:lnTo>
                <a:close/>
              </a:path>
            </a:pathLst>
          </a:custGeom>
          <a:blipFill>
            <a:blip r:embed="rId2"/>
            <a:stretch>
              <a:fillRect l="0" t="0" r="0" b="0"/>
            </a:stretch>
          </a:blipFill>
        </p:spPr>
      </p:sp>
      <p:sp>
        <p:nvSpPr>
          <p:cNvPr name="AutoShape 5" id="5"/>
          <p:cNvSpPr/>
          <p:nvPr/>
        </p:nvSpPr>
        <p:spPr>
          <a:xfrm rot="0">
            <a:off x="12212469" y="8161705"/>
            <a:ext cx="5572125" cy="1096595"/>
          </a:xfrm>
          <a:prstGeom prst="rect">
            <a:avLst/>
          </a:prstGeom>
          <a:solidFill>
            <a:srgbClr val="5E5B58"/>
          </a:solidFill>
        </p:spPr>
      </p:sp>
      <p:sp>
        <p:nvSpPr>
          <p:cNvPr name="Freeform 6" id="6"/>
          <p:cNvSpPr/>
          <p:nvPr/>
        </p:nvSpPr>
        <p:spPr>
          <a:xfrm flipH="false" flipV="false" rot="0">
            <a:off x="13640315" y="106383"/>
            <a:ext cx="4144280" cy="1844635"/>
          </a:xfrm>
          <a:custGeom>
            <a:avLst/>
            <a:gdLst/>
            <a:ahLst/>
            <a:cxnLst/>
            <a:rect r="r" b="b" t="t" l="l"/>
            <a:pathLst>
              <a:path h="1844635" w="4144280">
                <a:moveTo>
                  <a:pt x="0" y="0"/>
                </a:moveTo>
                <a:lnTo>
                  <a:pt x="4144279" y="0"/>
                </a:lnTo>
                <a:lnTo>
                  <a:pt x="4144279" y="1844634"/>
                </a:lnTo>
                <a:lnTo>
                  <a:pt x="0" y="1844634"/>
                </a:lnTo>
                <a:lnTo>
                  <a:pt x="0" y="0"/>
                </a:lnTo>
                <a:close/>
              </a:path>
            </a:pathLst>
          </a:custGeom>
          <a:blipFill>
            <a:blip r:embed="rId3"/>
            <a:stretch>
              <a:fillRect l="0" t="0" r="0" b="0"/>
            </a:stretch>
          </a:blipFill>
        </p:spPr>
      </p:sp>
      <p:sp>
        <p:nvSpPr>
          <p:cNvPr name="Freeform 7" id="7"/>
          <p:cNvSpPr/>
          <p:nvPr/>
        </p:nvSpPr>
        <p:spPr>
          <a:xfrm flipH="false" flipV="false" rot="0">
            <a:off x="271462" y="106383"/>
            <a:ext cx="4418900" cy="1900127"/>
          </a:xfrm>
          <a:custGeom>
            <a:avLst/>
            <a:gdLst/>
            <a:ahLst/>
            <a:cxnLst/>
            <a:rect r="r" b="b" t="t" l="l"/>
            <a:pathLst>
              <a:path h="1900127" w="4418900">
                <a:moveTo>
                  <a:pt x="0" y="0"/>
                </a:moveTo>
                <a:lnTo>
                  <a:pt x="4418901" y="0"/>
                </a:lnTo>
                <a:lnTo>
                  <a:pt x="4418901" y="1900127"/>
                </a:lnTo>
                <a:lnTo>
                  <a:pt x="0" y="1900127"/>
                </a:lnTo>
                <a:lnTo>
                  <a:pt x="0" y="0"/>
                </a:lnTo>
                <a:close/>
              </a:path>
            </a:pathLst>
          </a:custGeom>
          <a:blipFill>
            <a:blip r:embed="rId4"/>
            <a:stretch>
              <a:fillRect l="0" t="0" r="0" b="0"/>
            </a:stretch>
          </a:blipFill>
        </p:spPr>
      </p:sp>
      <p:sp>
        <p:nvSpPr>
          <p:cNvPr name="TextBox 8" id="8"/>
          <p:cNvSpPr txBox="true"/>
          <p:nvPr/>
        </p:nvSpPr>
        <p:spPr>
          <a:xfrm rot="0">
            <a:off x="7401511" y="5558289"/>
            <a:ext cx="4820483" cy="389254"/>
          </a:xfrm>
          <a:prstGeom prst="rect">
            <a:avLst/>
          </a:prstGeom>
        </p:spPr>
        <p:txBody>
          <a:bodyPr anchor="t" rtlCol="false" tIns="0" lIns="0" bIns="0" rIns="0">
            <a:spAutoFit/>
          </a:bodyPr>
          <a:lstStyle/>
          <a:p>
            <a:pPr algn="ctr">
              <a:lnSpc>
                <a:spcPts val="3220"/>
              </a:lnSpc>
            </a:pPr>
            <a:r>
              <a:rPr lang="en-US" sz="2300" b="true">
                <a:solidFill>
                  <a:srgbClr val="B1945A"/>
                </a:solidFill>
                <a:latin typeface="Canva Sans Bold"/>
                <a:ea typeface="Canva Sans Bold"/>
                <a:cs typeface="Canva Sans Bold"/>
                <a:sym typeface="Canva Sans Bold"/>
              </a:rPr>
              <a:t>Find You Perfect Stay With Axxam</a:t>
            </a:r>
          </a:p>
        </p:txBody>
      </p:sp>
      <p:sp>
        <p:nvSpPr>
          <p:cNvPr name="TextBox 9" id="9"/>
          <p:cNvSpPr txBox="true"/>
          <p:nvPr/>
        </p:nvSpPr>
        <p:spPr>
          <a:xfrm rot="0">
            <a:off x="591493" y="8412188"/>
            <a:ext cx="4932065" cy="633730"/>
          </a:xfrm>
          <a:prstGeom prst="rect">
            <a:avLst/>
          </a:prstGeom>
        </p:spPr>
        <p:txBody>
          <a:bodyPr anchor="t" rtlCol="false" tIns="0" lIns="0" bIns="0" rIns="0">
            <a:spAutoFit/>
          </a:bodyPr>
          <a:lstStyle/>
          <a:p>
            <a:pPr algn="l">
              <a:lnSpc>
                <a:spcPts val="1699"/>
              </a:lnSpc>
            </a:pPr>
            <a:r>
              <a:rPr lang="en-US" sz="1699" spc="339">
                <a:solidFill>
                  <a:srgbClr val="FFFFFF"/>
                </a:solidFill>
                <a:latin typeface="Open Sauce"/>
                <a:ea typeface="Open Sauce"/>
                <a:cs typeface="Open Sauce"/>
                <a:sym typeface="Open Sauce"/>
              </a:rPr>
              <a:t>FAIT Par :</a:t>
            </a:r>
          </a:p>
          <a:p>
            <a:pPr algn="l">
              <a:lnSpc>
                <a:spcPts val="1699"/>
              </a:lnSpc>
            </a:pPr>
            <a:r>
              <a:rPr lang="en-US" sz="1699" spc="339">
                <a:solidFill>
                  <a:srgbClr val="FFFFFF"/>
                </a:solidFill>
                <a:latin typeface="Open Sauce"/>
                <a:ea typeface="Open Sauce"/>
                <a:cs typeface="Open Sauce"/>
                <a:sym typeface="Open Sauce"/>
              </a:rPr>
              <a:t>Zainab JINARI </a:t>
            </a:r>
          </a:p>
          <a:p>
            <a:pPr algn="l">
              <a:lnSpc>
                <a:spcPts val="1700"/>
              </a:lnSpc>
              <a:spcBef>
                <a:spcPct val="0"/>
              </a:spcBef>
            </a:pPr>
            <a:r>
              <a:rPr lang="en-US" sz="1700" spc="340">
                <a:solidFill>
                  <a:srgbClr val="FFFFFF"/>
                </a:solidFill>
                <a:latin typeface="Open Sauce"/>
                <a:ea typeface="Open Sauce"/>
                <a:cs typeface="Open Sauce"/>
                <a:sym typeface="Open Sauce"/>
              </a:rPr>
              <a:t>Hanane OULOUCHOUTAM</a:t>
            </a:r>
          </a:p>
        </p:txBody>
      </p:sp>
      <p:sp>
        <p:nvSpPr>
          <p:cNvPr name="TextBox 10" id="10"/>
          <p:cNvSpPr txBox="true"/>
          <p:nvPr/>
        </p:nvSpPr>
        <p:spPr>
          <a:xfrm rot="0">
            <a:off x="12457239" y="8512200"/>
            <a:ext cx="4932065" cy="424180"/>
          </a:xfrm>
          <a:prstGeom prst="rect">
            <a:avLst/>
          </a:prstGeom>
        </p:spPr>
        <p:txBody>
          <a:bodyPr anchor="t" rtlCol="false" tIns="0" lIns="0" bIns="0" rIns="0">
            <a:spAutoFit/>
          </a:bodyPr>
          <a:lstStyle/>
          <a:p>
            <a:pPr algn="l">
              <a:lnSpc>
                <a:spcPts val="1699"/>
              </a:lnSpc>
            </a:pPr>
            <a:r>
              <a:rPr lang="en-US" sz="1699" spc="339">
                <a:solidFill>
                  <a:srgbClr val="FFFFFF"/>
                </a:solidFill>
                <a:latin typeface="Open Sauce"/>
                <a:ea typeface="Open Sauce"/>
                <a:cs typeface="Open Sauce"/>
                <a:sym typeface="Open Sauce"/>
              </a:rPr>
              <a:t>ENCADRÉ PAR :</a:t>
            </a:r>
          </a:p>
          <a:p>
            <a:pPr algn="l">
              <a:lnSpc>
                <a:spcPts val="1699"/>
              </a:lnSpc>
              <a:spcBef>
                <a:spcPct val="0"/>
              </a:spcBef>
            </a:pPr>
            <a:r>
              <a:rPr lang="en-US" sz="1699" spc="339">
                <a:solidFill>
                  <a:srgbClr val="FFFFFF"/>
                </a:solidFill>
                <a:latin typeface="Open Sauce"/>
                <a:ea typeface="Open Sauce"/>
                <a:cs typeface="Open Sauce"/>
                <a:sym typeface="Open Sauce"/>
              </a:rPr>
              <a:t>PR AMAMOU AHMED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grpSp>
        <p:nvGrpSpPr>
          <p:cNvPr name="Group 3" id="3"/>
          <p:cNvGrpSpPr>
            <a:grpSpLocks noChangeAspect="true"/>
          </p:cNvGrpSpPr>
          <p:nvPr/>
        </p:nvGrpSpPr>
        <p:grpSpPr>
          <a:xfrm rot="0">
            <a:off x="0" y="3259074"/>
            <a:ext cx="7750247" cy="4445448"/>
            <a:chOff x="0" y="0"/>
            <a:chExt cx="7981950" cy="4578350"/>
          </a:xfrm>
        </p:grpSpPr>
        <p:sp>
          <p:nvSpPr>
            <p:cNvPr name="Freeform 4" id="4"/>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5" id="5"/>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6" id="6"/>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7" id="7"/>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8" id="8"/>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0" t="-2291" r="0" b="-2291"/>
              </a:stretch>
            </a:blipFill>
          </p:spPr>
        </p:sp>
      </p:grpSp>
      <p:sp>
        <p:nvSpPr>
          <p:cNvPr name="TextBox 9" id="9"/>
          <p:cNvSpPr txBox="true"/>
          <p:nvPr/>
        </p:nvSpPr>
        <p:spPr>
          <a:xfrm rot="0">
            <a:off x="0" y="1215390"/>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Home Page</a:t>
            </a:r>
          </a:p>
        </p:txBody>
      </p:sp>
      <p:sp>
        <p:nvSpPr>
          <p:cNvPr name="Freeform 10" id="10"/>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3"/>
            <a:stretch>
              <a:fillRect l="0" t="0" r="0" b="0"/>
            </a:stretch>
          </a:blipFill>
        </p:spPr>
      </p:sp>
      <p:grpSp>
        <p:nvGrpSpPr>
          <p:cNvPr name="Group 11" id="11"/>
          <p:cNvGrpSpPr>
            <a:grpSpLocks noChangeAspect="true"/>
          </p:cNvGrpSpPr>
          <p:nvPr/>
        </p:nvGrpSpPr>
        <p:grpSpPr>
          <a:xfrm rot="0">
            <a:off x="9772295" y="3259074"/>
            <a:ext cx="6477653" cy="4445448"/>
            <a:chOff x="0" y="0"/>
            <a:chExt cx="12954000" cy="8890000"/>
          </a:xfrm>
        </p:grpSpPr>
        <p:sp>
          <p:nvSpPr>
            <p:cNvPr name="Freeform 12" id="12"/>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4"/>
              <a:stretch>
                <a:fillRect l="-2237" t="0" r="-2237" b="0"/>
              </a:stretch>
            </a:blipFill>
          </p:spPr>
        </p:sp>
        <p:sp>
          <p:nvSpPr>
            <p:cNvPr name="Freeform 13" id="13"/>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0" y="1215390"/>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login Page</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2806340" y="2898281"/>
            <a:ext cx="8196413" cy="5624989"/>
            <a:chOff x="0" y="0"/>
            <a:chExt cx="12954000" cy="8890000"/>
          </a:xfrm>
        </p:grpSpPr>
        <p:sp>
          <p:nvSpPr>
            <p:cNvPr name="Freeform 6" id="6"/>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3"/>
              <a:stretch>
                <a:fillRect l="-2647" t="0" r="-2647" b="0"/>
              </a:stretch>
            </a:blipFill>
          </p:spPr>
        </p:sp>
        <p:sp>
          <p:nvSpPr>
            <p:cNvPr name="Freeform 7" id="7"/>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8" id="8"/>
          <p:cNvGrpSpPr>
            <a:grpSpLocks noChangeAspect="true"/>
          </p:cNvGrpSpPr>
          <p:nvPr/>
        </p:nvGrpSpPr>
        <p:grpSpPr>
          <a:xfrm rot="0">
            <a:off x="11858568" y="1469708"/>
            <a:ext cx="3937188" cy="7790403"/>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2166" t="0" r="-12166"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Signup Page</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2366908" y="2885193"/>
            <a:ext cx="8230133" cy="5648131"/>
            <a:chOff x="0" y="0"/>
            <a:chExt cx="12954000" cy="8890000"/>
          </a:xfrm>
        </p:grpSpPr>
        <p:sp>
          <p:nvSpPr>
            <p:cNvPr name="Freeform 6" id="6"/>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3"/>
              <a:stretch>
                <a:fillRect l="-2544" t="0" r="-2544" b="0"/>
              </a:stretch>
            </a:blipFill>
          </p:spPr>
        </p:sp>
        <p:sp>
          <p:nvSpPr>
            <p:cNvPr name="Freeform 7" id="7"/>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8" id="8"/>
          <p:cNvGrpSpPr>
            <a:grpSpLocks noChangeAspect="true"/>
          </p:cNvGrpSpPr>
          <p:nvPr/>
        </p:nvGrpSpPr>
        <p:grpSpPr>
          <a:xfrm rot="0">
            <a:off x="11826896" y="1548807"/>
            <a:ext cx="3897212" cy="7711303"/>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062" t="0" r="-14062"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Client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547288" y="2687783"/>
            <a:ext cx="1438474"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Search Page</a:t>
            </a:r>
            <a:r>
              <a:rPr lang="en-US" sz="1800">
                <a:solidFill>
                  <a:srgbClr val="B2935B"/>
                </a:solidFill>
                <a:latin typeface="Agrandir"/>
                <a:ea typeface="Agrandir"/>
                <a:cs typeface="Agrandir"/>
                <a:sym typeface="Agrandir"/>
              </a:rPr>
              <a:t> </a:t>
            </a:r>
          </a:p>
        </p:txBody>
      </p:sp>
      <p:grpSp>
        <p:nvGrpSpPr>
          <p:cNvPr name="Group 7" id="7"/>
          <p:cNvGrpSpPr>
            <a:grpSpLocks noChangeAspect="true"/>
          </p:cNvGrpSpPr>
          <p:nvPr/>
        </p:nvGrpSpPr>
        <p:grpSpPr>
          <a:xfrm rot="0">
            <a:off x="1362907" y="3299287"/>
            <a:ext cx="7781093" cy="5339966"/>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3063" t="0" r="-3063"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10" id="10"/>
          <p:cNvGrpSpPr>
            <a:grpSpLocks noChangeAspect="true"/>
          </p:cNvGrpSpPr>
          <p:nvPr/>
        </p:nvGrpSpPr>
        <p:grpSpPr>
          <a:xfrm rot="0">
            <a:off x="11585074" y="1907681"/>
            <a:ext cx="3807575" cy="7533942"/>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35" t="0" r="-135"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Client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50078" y="2688257"/>
            <a:ext cx="2285901"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Detail</a:t>
            </a:r>
            <a:r>
              <a:rPr lang="en-US" sz="1800">
                <a:solidFill>
                  <a:srgbClr val="B2935B"/>
                </a:solidFill>
                <a:latin typeface="Agrandir"/>
                <a:ea typeface="Agrandir"/>
                <a:cs typeface="Agrandir"/>
                <a:sym typeface="Agrandir"/>
              </a:rPr>
              <a:t> Annonce Page </a:t>
            </a:r>
          </a:p>
        </p:txBody>
      </p:sp>
      <p:grpSp>
        <p:nvGrpSpPr>
          <p:cNvPr name="Group 7" id="7"/>
          <p:cNvGrpSpPr>
            <a:grpSpLocks noChangeAspect="true"/>
          </p:cNvGrpSpPr>
          <p:nvPr/>
        </p:nvGrpSpPr>
        <p:grpSpPr>
          <a:xfrm rot="0">
            <a:off x="1075258" y="3299761"/>
            <a:ext cx="7721442" cy="5299029"/>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2441" t="0" r="-2441"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10" id="10"/>
          <p:cNvGrpSpPr>
            <a:grpSpLocks noChangeAspect="true"/>
          </p:cNvGrpSpPr>
          <p:nvPr/>
        </p:nvGrpSpPr>
        <p:grpSpPr>
          <a:xfrm rot="0">
            <a:off x="9595590" y="3299761"/>
            <a:ext cx="7860645" cy="5394560"/>
            <a:chOff x="0" y="0"/>
            <a:chExt cx="12954000" cy="8890000"/>
          </a:xfrm>
        </p:grpSpPr>
        <p:sp>
          <p:nvSpPr>
            <p:cNvPr name="Freeform 11" id="11"/>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6"/>
              <a:stretch>
                <a:fillRect l="-2647" t="0" r="-2647" b="0"/>
              </a:stretch>
            </a:blipFill>
          </p:spPr>
        </p:sp>
        <p:sp>
          <p:nvSpPr>
            <p:cNvPr name="Freeform 12" id="12"/>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Client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50078" y="2688257"/>
            <a:ext cx="2285901"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Detail</a:t>
            </a:r>
            <a:r>
              <a:rPr lang="en-US" sz="1800">
                <a:solidFill>
                  <a:srgbClr val="B2935B"/>
                </a:solidFill>
                <a:latin typeface="Agrandir"/>
                <a:ea typeface="Agrandir"/>
                <a:cs typeface="Agrandir"/>
                <a:sym typeface="Agrandir"/>
              </a:rPr>
              <a:t> Annonce Page </a:t>
            </a:r>
          </a:p>
        </p:txBody>
      </p:sp>
      <p:grpSp>
        <p:nvGrpSpPr>
          <p:cNvPr name="Group 7" id="7"/>
          <p:cNvGrpSpPr>
            <a:grpSpLocks noChangeAspect="true"/>
          </p:cNvGrpSpPr>
          <p:nvPr/>
        </p:nvGrpSpPr>
        <p:grpSpPr>
          <a:xfrm rot="0">
            <a:off x="2184304" y="3541280"/>
            <a:ext cx="3444439" cy="2363831"/>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2441" t="0" r="-2441"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10" id="10"/>
          <p:cNvGrpSpPr>
            <a:grpSpLocks noChangeAspect="true"/>
          </p:cNvGrpSpPr>
          <p:nvPr/>
        </p:nvGrpSpPr>
        <p:grpSpPr>
          <a:xfrm rot="0">
            <a:off x="8427852" y="1992232"/>
            <a:ext cx="3491738" cy="6909005"/>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881" t="0" r="-881"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0" id="20"/>
          <p:cNvGrpSpPr>
            <a:grpSpLocks noChangeAspect="true"/>
          </p:cNvGrpSpPr>
          <p:nvPr/>
        </p:nvGrpSpPr>
        <p:grpSpPr>
          <a:xfrm rot="0">
            <a:off x="12704429" y="1797945"/>
            <a:ext cx="3589929" cy="7103291"/>
            <a:chOff x="0" y="0"/>
            <a:chExt cx="2620010" cy="5184140"/>
          </a:xfrm>
        </p:grpSpPr>
        <p:sp>
          <p:nvSpPr>
            <p:cNvPr name="Freeform 21" id="2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2" id="2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928" t="0" r="-2928" b="0"/>
              </a:stretch>
            </a:blipFill>
          </p:spPr>
        </p:sp>
        <p:sp>
          <p:nvSpPr>
            <p:cNvPr name="Freeform 23" id="2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4" id="2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5" id="2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8" id="2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9" id="2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0" id="30"/>
          <p:cNvGrpSpPr>
            <a:grpSpLocks noChangeAspect="true"/>
          </p:cNvGrpSpPr>
          <p:nvPr/>
        </p:nvGrpSpPr>
        <p:grpSpPr>
          <a:xfrm rot="0">
            <a:off x="2215484" y="6146622"/>
            <a:ext cx="3413259" cy="2342433"/>
            <a:chOff x="0" y="0"/>
            <a:chExt cx="12954000" cy="8890000"/>
          </a:xfrm>
        </p:grpSpPr>
        <p:sp>
          <p:nvSpPr>
            <p:cNvPr name="Freeform 31" id="31"/>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8"/>
              <a:stretch>
                <a:fillRect l="-2647" t="0" r="-2647" b="0"/>
              </a:stretch>
            </a:blipFill>
          </p:spPr>
        </p:sp>
        <p:sp>
          <p:nvSpPr>
            <p:cNvPr name="Freeform 32" id="32"/>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Client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50078" y="2687783"/>
            <a:ext cx="1640086"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Review Pop up </a:t>
            </a:r>
          </a:p>
        </p:txBody>
      </p:sp>
      <p:grpSp>
        <p:nvGrpSpPr>
          <p:cNvPr name="Group 7" id="7"/>
          <p:cNvGrpSpPr>
            <a:grpSpLocks noChangeAspect="true"/>
          </p:cNvGrpSpPr>
          <p:nvPr/>
        </p:nvGrpSpPr>
        <p:grpSpPr>
          <a:xfrm rot="0">
            <a:off x="1346012" y="3586885"/>
            <a:ext cx="7302394" cy="5011447"/>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3063" t="0" r="-3063"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10" id="10"/>
          <p:cNvGrpSpPr>
            <a:grpSpLocks noChangeAspect="true"/>
          </p:cNvGrpSpPr>
          <p:nvPr/>
        </p:nvGrpSpPr>
        <p:grpSpPr>
          <a:xfrm rot="0">
            <a:off x="10876103" y="2228244"/>
            <a:ext cx="3665426" cy="7252675"/>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8438" t="0" r="-6685"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Client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08952" y="2687783"/>
            <a:ext cx="2660055"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Réserver une announce  </a:t>
            </a:r>
          </a:p>
        </p:txBody>
      </p:sp>
      <p:grpSp>
        <p:nvGrpSpPr>
          <p:cNvPr name="Group 7" id="7"/>
          <p:cNvGrpSpPr>
            <a:grpSpLocks noChangeAspect="true"/>
          </p:cNvGrpSpPr>
          <p:nvPr/>
        </p:nvGrpSpPr>
        <p:grpSpPr>
          <a:xfrm rot="0">
            <a:off x="1296983" y="3606545"/>
            <a:ext cx="6892662" cy="4730258"/>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6289" t="0" r="-6289"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10" id="10"/>
          <p:cNvGrpSpPr>
            <a:grpSpLocks noChangeAspect="true"/>
          </p:cNvGrpSpPr>
          <p:nvPr/>
        </p:nvGrpSpPr>
        <p:grpSpPr>
          <a:xfrm rot="0">
            <a:off x="8799909" y="3606545"/>
            <a:ext cx="6892662" cy="4730258"/>
            <a:chOff x="0" y="0"/>
            <a:chExt cx="12954000" cy="8890000"/>
          </a:xfrm>
        </p:grpSpPr>
        <p:sp>
          <p:nvSpPr>
            <p:cNvPr name="Freeform 11" id="11"/>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6"/>
              <a:stretch>
                <a:fillRect l="-7397" t="0" r="-19254" b="0"/>
              </a:stretch>
            </a:blipFill>
          </p:spPr>
        </p:sp>
        <p:sp>
          <p:nvSpPr>
            <p:cNvPr name="Freeform 12" id="12"/>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Host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751281" y="2687783"/>
            <a:ext cx="2375396"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Gestion des annonces</a:t>
            </a:r>
          </a:p>
        </p:txBody>
      </p:sp>
      <p:grpSp>
        <p:nvGrpSpPr>
          <p:cNvPr name="Group 7" id="7"/>
          <p:cNvGrpSpPr>
            <a:grpSpLocks noChangeAspect="true"/>
          </p:cNvGrpSpPr>
          <p:nvPr/>
        </p:nvGrpSpPr>
        <p:grpSpPr>
          <a:xfrm rot="0">
            <a:off x="4206947" y="3299287"/>
            <a:ext cx="8918681" cy="6120664"/>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2339" t="0" r="-2339"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Host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751281" y="2687783"/>
            <a:ext cx="2375396"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Gestion des annonces</a:t>
            </a:r>
          </a:p>
        </p:txBody>
      </p:sp>
      <p:grpSp>
        <p:nvGrpSpPr>
          <p:cNvPr name="Group 7" id="7"/>
          <p:cNvGrpSpPr>
            <a:grpSpLocks noChangeAspect="true"/>
          </p:cNvGrpSpPr>
          <p:nvPr/>
        </p:nvGrpSpPr>
        <p:grpSpPr>
          <a:xfrm rot="0">
            <a:off x="1401147" y="3651712"/>
            <a:ext cx="7119434" cy="4885886"/>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3274" t="0" r="-3274"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10" id="10"/>
          <p:cNvGrpSpPr>
            <a:grpSpLocks noChangeAspect="true"/>
          </p:cNvGrpSpPr>
          <p:nvPr/>
        </p:nvGrpSpPr>
        <p:grpSpPr>
          <a:xfrm rot="0">
            <a:off x="9451934" y="3459213"/>
            <a:ext cx="7399933" cy="5078386"/>
            <a:chOff x="0" y="0"/>
            <a:chExt cx="12954000" cy="8890000"/>
          </a:xfrm>
        </p:grpSpPr>
        <p:sp>
          <p:nvSpPr>
            <p:cNvPr name="Freeform 11" id="11"/>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6"/>
              <a:stretch>
                <a:fillRect l="-2647" t="0" r="-2647" b="0"/>
              </a:stretch>
            </a:blipFill>
          </p:spPr>
        </p:sp>
        <p:sp>
          <p:nvSpPr>
            <p:cNvPr name="Freeform 12" id="12"/>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5729" y="1342792"/>
            <a:ext cx="11870888" cy="7915508"/>
            <a:chOff x="0" y="0"/>
            <a:chExt cx="15827851" cy="10554011"/>
          </a:xfrm>
        </p:grpSpPr>
        <p:sp>
          <p:nvSpPr>
            <p:cNvPr name="Freeform 3" id="3"/>
            <p:cNvSpPr/>
            <p:nvPr/>
          </p:nvSpPr>
          <p:spPr>
            <a:xfrm flipH="false" flipV="false" rot="0">
              <a:off x="0" y="0"/>
              <a:ext cx="15827851" cy="10554011"/>
            </a:xfrm>
            <a:custGeom>
              <a:avLst/>
              <a:gdLst/>
              <a:ahLst/>
              <a:cxnLst/>
              <a:rect r="r" b="b" t="t" l="l"/>
              <a:pathLst>
                <a:path h="10554011" w="15827851">
                  <a:moveTo>
                    <a:pt x="0" y="0"/>
                  </a:moveTo>
                  <a:lnTo>
                    <a:pt x="15827851" y="0"/>
                  </a:lnTo>
                  <a:lnTo>
                    <a:pt x="15827851" y="10554011"/>
                  </a:lnTo>
                  <a:lnTo>
                    <a:pt x="0" y="10554011"/>
                  </a:lnTo>
                  <a:lnTo>
                    <a:pt x="0" y="0"/>
                  </a:lnTo>
                  <a:close/>
                </a:path>
              </a:pathLst>
            </a:custGeom>
            <a:blipFill>
              <a:blip r:embed="rId2"/>
              <a:stretch>
                <a:fillRect l="0" t="0" r="0" b="0"/>
              </a:stretch>
            </a:blipFill>
          </p:spPr>
        </p:sp>
      </p:grpSp>
      <p:sp>
        <p:nvSpPr>
          <p:cNvPr name="AutoShape 4" id="4"/>
          <p:cNvSpPr/>
          <p:nvPr/>
        </p:nvSpPr>
        <p:spPr>
          <a:xfrm rot="0">
            <a:off x="0" y="2458052"/>
            <a:ext cx="6095178" cy="1423816"/>
          </a:xfrm>
          <a:prstGeom prst="rect">
            <a:avLst/>
          </a:prstGeom>
          <a:solidFill>
            <a:srgbClr val="FFFFFF">
              <a:alpha val="89804"/>
            </a:srgbClr>
          </a:solidFill>
        </p:spPr>
      </p:sp>
      <p:sp>
        <p:nvSpPr>
          <p:cNvPr name="TextBox 5" id="5"/>
          <p:cNvSpPr txBox="true"/>
          <p:nvPr/>
        </p:nvSpPr>
        <p:spPr>
          <a:xfrm rot="0">
            <a:off x="229949" y="2576943"/>
            <a:ext cx="6050183" cy="1304925"/>
          </a:xfrm>
          <a:prstGeom prst="rect">
            <a:avLst/>
          </a:prstGeom>
        </p:spPr>
        <p:txBody>
          <a:bodyPr anchor="t" rtlCol="false" tIns="0" lIns="0" bIns="0" rIns="0">
            <a:spAutoFit/>
          </a:bodyPr>
          <a:lstStyle/>
          <a:p>
            <a:pPr algn="l">
              <a:lnSpc>
                <a:spcPts val="9600"/>
              </a:lnSpc>
            </a:pPr>
            <a:r>
              <a:rPr lang="en-US" sz="8000">
                <a:solidFill>
                  <a:srgbClr val="B1945A"/>
                </a:solidFill>
                <a:latin typeface="Migra Extra-Light"/>
                <a:ea typeface="Migra Extra-Light"/>
                <a:cs typeface="Migra Extra-Light"/>
                <a:sym typeface="Migra Extra-Light"/>
              </a:rPr>
              <a:t>Sommaire</a:t>
            </a:r>
          </a:p>
        </p:txBody>
      </p:sp>
      <p:sp>
        <p:nvSpPr>
          <p:cNvPr name="TextBox 6" id="6"/>
          <p:cNvSpPr txBox="true"/>
          <p:nvPr/>
        </p:nvSpPr>
        <p:spPr>
          <a:xfrm rot="0">
            <a:off x="11305101" y="2848403"/>
            <a:ext cx="492808" cy="647703"/>
          </a:xfrm>
          <a:prstGeom prst="rect">
            <a:avLst/>
          </a:prstGeom>
        </p:spPr>
        <p:txBody>
          <a:bodyPr anchor="t" rtlCol="false" tIns="0" lIns="0" bIns="0" rIns="0">
            <a:spAutoFit/>
          </a:bodyPr>
          <a:lstStyle/>
          <a:p>
            <a:pPr algn="r">
              <a:lnSpc>
                <a:spcPts val="5699"/>
              </a:lnSpc>
            </a:pPr>
            <a:r>
              <a:rPr lang="en-US" b="true" sz="2999" spc="149">
                <a:solidFill>
                  <a:srgbClr val="373533"/>
                </a:solidFill>
                <a:latin typeface="Open Sauce Medium"/>
                <a:ea typeface="Open Sauce Medium"/>
                <a:cs typeface="Open Sauce Medium"/>
                <a:sym typeface="Open Sauce Medium"/>
              </a:rPr>
              <a:t>01</a:t>
            </a:r>
          </a:p>
        </p:txBody>
      </p:sp>
      <p:sp>
        <p:nvSpPr>
          <p:cNvPr name="TextBox 7" id="7"/>
          <p:cNvSpPr txBox="true"/>
          <p:nvPr/>
        </p:nvSpPr>
        <p:spPr>
          <a:xfrm rot="0">
            <a:off x="12174829" y="2848403"/>
            <a:ext cx="4992790" cy="647703"/>
          </a:xfrm>
          <a:prstGeom prst="rect">
            <a:avLst/>
          </a:prstGeom>
        </p:spPr>
        <p:txBody>
          <a:bodyPr anchor="t" rtlCol="false" tIns="0" lIns="0" bIns="0" rIns="0">
            <a:spAutoFit/>
          </a:bodyPr>
          <a:lstStyle/>
          <a:p>
            <a:pPr algn="l">
              <a:lnSpc>
                <a:spcPts val="5699"/>
              </a:lnSpc>
            </a:pPr>
            <a:r>
              <a:rPr lang="en-US" sz="2999" spc="149">
                <a:solidFill>
                  <a:srgbClr val="373533"/>
                </a:solidFill>
                <a:latin typeface="Open Sauce Light"/>
                <a:ea typeface="Open Sauce Light"/>
                <a:cs typeface="Open Sauce Light"/>
                <a:sym typeface="Open Sauce Light"/>
              </a:rPr>
              <a:t>Problème &amp; Solution</a:t>
            </a:r>
          </a:p>
        </p:txBody>
      </p:sp>
      <p:sp>
        <p:nvSpPr>
          <p:cNvPr name="TextBox 8" id="8"/>
          <p:cNvSpPr txBox="true"/>
          <p:nvPr/>
        </p:nvSpPr>
        <p:spPr>
          <a:xfrm rot="0">
            <a:off x="11305101" y="3681843"/>
            <a:ext cx="601661" cy="647703"/>
          </a:xfrm>
          <a:prstGeom prst="rect">
            <a:avLst/>
          </a:prstGeom>
        </p:spPr>
        <p:txBody>
          <a:bodyPr anchor="t" rtlCol="false" tIns="0" lIns="0" bIns="0" rIns="0">
            <a:spAutoFit/>
          </a:bodyPr>
          <a:lstStyle/>
          <a:p>
            <a:pPr algn="r">
              <a:lnSpc>
                <a:spcPts val="5699"/>
              </a:lnSpc>
            </a:pPr>
            <a:r>
              <a:rPr lang="en-US" b="true" sz="2999" spc="149">
                <a:solidFill>
                  <a:srgbClr val="373533"/>
                </a:solidFill>
                <a:latin typeface="Open Sauce Medium"/>
                <a:ea typeface="Open Sauce Medium"/>
                <a:cs typeface="Open Sauce Medium"/>
                <a:sym typeface="Open Sauce Medium"/>
              </a:rPr>
              <a:t>02</a:t>
            </a:r>
          </a:p>
        </p:txBody>
      </p:sp>
      <p:sp>
        <p:nvSpPr>
          <p:cNvPr name="TextBox 9" id="9"/>
          <p:cNvSpPr txBox="true"/>
          <p:nvPr/>
        </p:nvSpPr>
        <p:spPr>
          <a:xfrm rot="0">
            <a:off x="12163258" y="6186921"/>
            <a:ext cx="2494528" cy="647703"/>
          </a:xfrm>
          <a:prstGeom prst="rect">
            <a:avLst/>
          </a:prstGeom>
        </p:spPr>
        <p:txBody>
          <a:bodyPr anchor="t" rtlCol="false" tIns="0" lIns="0" bIns="0" rIns="0">
            <a:spAutoFit/>
          </a:bodyPr>
          <a:lstStyle/>
          <a:p>
            <a:pPr algn="l">
              <a:lnSpc>
                <a:spcPts val="5699"/>
              </a:lnSpc>
            </a:pPr>
            <a:r>
              <a:rPr lang="en-US" sz="2999" spc="149">
                <a:solidFill>
                  <a:srgbClr val="373533"/>
                </a:solidFill>
                <a:latin typeface="Open Sauce Light"/>
                <a:ea typeface="Open Sauce Light"/>
                <a:cs typeface="Open Sauce Light"/>
                <a:sym typeface="Open Sauce Light"/>
              </a:rPr>
              <a:t>UML</a:t>
            </a:r>
          </a:p>
        </p:txBody>
      </p:sp>
      <p:sp>
        <p:nvSpPr>
          <p:cNvPr name="TextBox 10" id="10"/>
          <p:cNvSpPr txBox="true"/>
          <p:nvPr/>
        </p:nvSpPr>
        <p:spPr>
          <a:xfrm rot="0">
            <a:off x="11221762" y="4520043"/>
            <a:ext cx="669695" cy="647703"/>
          </a:xfrm>
          <a:prstGeom prst="rect">
            <a:avLst/>
          </a:prstGeom>
        </p:spPr>
        <p:txBody>
          <a:bodyPr anchor="t" rtlCol="false" tIns="0" lIns="0" bIns="0" rIns="0">
            <a:spAutoFit/>
          </a:bodyPr>
          <a:lstStyle/>
          <a:p>
            <a:pPr algn="r">
              <a:lnSpc>
                <a:spcPts val="5699"/>
              </a:lnSpc>
            </a:pPr>
            <a:r>
              <a:rPr lang="en-US" b="true" sz="2999" spc="149">
                <a:solidFill>
                  <a:srgbClr val="373533"/>
                </a:solidFill>
                <a:latin typeface="Open Sauce Medium"/>
                <a:ea typeface="Open Sauce Medium"/>
                <a:cs typeface="Open Sauce Medium"/>
                <a:sym typeface="Open Sauce Medium"/>
              </a:rPr>
              <a:t>03</a:t>
            </a:r>
          </a:p>
        </p:txBody>
      </p:sp>
      <p:sp>
        <p:nvSpPr>
          <p:cNvPr name="TextBox 11" id="11"/>
          <p:cNvSpPr txBox="true"/>
          <p:nvPr/>
        </p:nvSpPr>
        <p:spPr>
          <a:xfrm rot="0">
            <a:off x="12176696" y="3681836"/>
            <a:ext cx="3935966" cy="647703"/>
          </a:xfrm>
          <a:prstGeom prst="rect">
            <a:avLst/>
          </a:prstGeom>
        </p:spPr>
        <p:txBody>
          <a:bodyPr anchor="t" rtlCol="false" tIns="0" lIns="0" bIns="0" rIns="0">
            <a:spAutoFit/>
          </a:bodyPr>
          <a:lstStyle/>
          <a:p>
            <a:pPr algn="l">
              <a:lnSpc>
                <a:spcPts val="5699"/>
              </a:lnSpc>
            </a:pPr>
            <a:r>
              <a:rPr lang="en-US" sz="2999" spc="149">
                <a:solidFill>
                  <a:srgbClr val="373533"/>
                </a:solidFill>
                <a:latin typeface="Open Sauce Light"/>
                <a:ea typeface="Open Sauce Light"/>
                <a:cs typeface="Open Sauce Light"/>
                <a:sym typeface="Open Sauce Light"/>
              </a:rPr>
              <a:t>Outils Utilisé</a:t>
            </a:r>
          </a:p>
        </p:txBody>
      </p:sp>
      <p:sp>
        <p:nvSpPr>
          <p:cNvPr name="TextBox 12" id="12"/>
          <p:cNvSpPr txBox="true"/>
          <p:nvPr/>
        </p:nvSpPr>
        <p:spPr>
          <a:xfrm rot="0">
            <a:off x="11221762" y="5358243"/>
            <a:ext cx="669695" cy="647703"/>
          </a:xfrm>
          <a:prstGeom prst="rect">
            <a:avLst/>
          </a:prstGeom>
        </p:spPr>
        <p:txBody>
          <a:bodyPr anchor="t" rtlCol="false" tIns="0" lIns="0" bIns="0" rIns="0">
            <a:spAutoFit/>
          </a:bodyPr>
          <a:lstStyle/>
          <a:p>
            <a:pPr algn="r">
              <a:lnSpc>
                <a:spcPts val="5699"/>
              </a:lnSpc>
            </a:pPr>
            <a:r>
              <a:rPr lang="en-US" b="true" sz="2999" spc="149">
                <a:solidFill>
                  <a:srgbClr val="373533"/>
                </a:solidFill>
                <a:latin typeface="Open Sauce Medium"/>
                <a:ea typeface="Open Sauce Medium"/>
                <a:cs typeface="Open Sauce Medium"/>
                <a:sym typeface="Open Sauce Medium"/>
              </a:rPr>
              <a:t>04</a:t>
            </a:r>
          </a:p>
        </p:txBody>
      </p:sp>
      <p:sp>
        <p:nvSpPr>
          <p:cNvPr name="TextBox 13" id="13"/>
          <p:cNvSpPr txBox="true"/>
          <p:nvPr/>
        </p:nvSpPr>
        <p:spPr>
          <a:xfrm rot="0">
            <a:off x="12093357" y="7025121"/>
            <a:ext cx="3935966" cy="647703"/>
          </a:xfrm>
          <a:prstGeom prst="rect">
            <a:avLst/>
          </a:prstGeom>
        </p:spPr>
        <p:txBody>
          <a:bodyPr anchor="t" rtlCol="false" tIns="0" lIns="0" bIns="0" rIns="0">
            <a:spAutoFit/>
          </a:bodyPr>
          <a:lstStyle/>
          <a:p>
            <a:pPr algn="l">
              <a:lnSpc>
                <a:spcPts val="5699"/>
              </a:lnSpc>
            </a:pPr>
            <a:r>
              <a:rPr lang="en-US" sz="2999" spc="149">
                <a:solidFill>
                  <a:srgbClr val="373533"/>
                </a:solidFill>
                <a:latin typeface="Open Sauce Light"/>
                <a:ea typeface="Open Sauce Light"/>
                <a:cs typeface="Open Sauce Light"/>
                <a:sym typeface="Open Sauce Light"/>
              </a:rPr>
              <a:t>Platforme</a:t>
            </a:r>
          </a:p>
        </p:txBody>
      </p:sp>
      <p:sp>
        <p:nvSpPr>
          <p:cNvPr name="Freeform 14" id="14"/>
          <p:cNvSpPr/>
          <p:nvPr/>
        </p:nvSpPr>
        <p:spPr>
          <a:xfrm flipH="false" flipV="false" rot="0">
            <a:off x="15790170" y="8470804"/>
            <a:ext cx="2273523" cy="787496"/>
          </a:xfrm>
          <a:custGeom>
            <a:avLst/>
            <a:gdLst/>
            <a:ahLst/>
            <a:cxnLst/>
            <a:rect r="r" b="b" t="t" l="l"/>
            <a:pathLst>
              <a:path h="787496" w="2273523">
                <a:moveTo>
                  <a:pt x="0" y="0"/>
                </a:moveTo>
                <a:lnTo>
                  <a:pt x="2273523" y="0"/>
                </a:lnTo>
                <a:lnTo>
                  <a:pt x="2273523" y="787496"/>
                </a:lnTo>
                <a:lnTo>
                  <a:pt x="0" y="787496"/>
                </a:lnTo>
                <a:lnTo>
                  <a:pt x="0" y="0"/>
                </a:lnTo>
                <a:close/>
              </a:path>
            </a:pathLst>
          </a:custGeom>
          <a:blipFill>
            <a:blip r:embed="rId3"/>
            <a:stretch>
              <a:fillRect l="0" t="0" r="0" b="0"/>
            </a:stretch>
          </a:blipFill>
        </p:spPr>
      </p:sp>
      <p:sp>
        <p:nvSpPr>
          <p:cNvPr name="TextBox 15" id="15"/>
          <p:cNvSpPr txBox="true"/>
          <p:nvPr/>
        </p:nvSpPr>
        <p:spPr>
          <a:xfrm rot="0">
            <a:off x="11221762" y="6196446"/>
            <a:ext cx="669695" cy="647703"/>
          </a:xfrm>
          <a:prstGeom prst="rect">
            <a:avLst/>
          </a:prstGeom>
        </p:spPr>
        <p:txBody>
          <a:bodyPr anchor="t" rtlCol="false" tIns="0" lIns="0" bIns="0" rIns="0">
            <a:spAutoFit/>
          </a:bodyPr>
          <a:lstStyle/>
          <a:p>
            <a:pPr algn="r">
              <a:lnSpc>
                <a:spcPts val="5699"/>
              </a:lnSpc>
            </a:pPr>
            <a:r>
              <a:rPr lang="en-US" b="true" sz="2999" spc="149">
                <a:solidFill>
                  <a:srgbClr val="373533"/>
                </a:solidFill>
                <a:latin typeface="Open Sauce Medium"/>
                <a:ea typeface="Open Sauce Medium"/>
                <a:cs typeface="Open Sauce Medium"/>
                <a:sym typeface="Open Sauce Medium"/>
              </a:rPr>
              <a:t>05</a:t>
            </a:r>
          </a:p>
        </p:txBody>
      </p:sp>
      <p:sp>
        <p:nvSpPr>
          <p:cNvPr name="TextBox 16" id="16"/>
          <p:cNvSpPr txBox="true"/>
          <p:nvPr/>
        </p:nvSpPr>
        <p:spPr>
          <a:xfrm rot="0">
            <a:off x="12174829" y="4520039"/>
            <a:ext cx="6544670" cy="647703"/>
          </a:xfrm>
          <a:prstGeom prst="rect">
            <a:avLst/>
          </a:prstGeom>
        </p:spPr>
        <p:txBody>
          <a:bodyPr anchor="t" rtlCol="false" tIns="0" lIns="0" bIns="0" rIns="0">
            <a:spAutoFit/>
          </a:bodyPr>
          <a:lstStyle/>
          <a:p>
            <a:pPr algn="l">
              <a:lnSpc>
                <a:spcPts val="5699"/>
              </a:lnSpc>
            </a:pPr>
            <a:r>
              <a:rPr lang="en-US" sz="2999" spc="149">
                <a:solidFill>
                  <a:srgbClr val="373533"/>
                </a:solidFill>
                <a:latin typeface="Open Sauce Light"/>
                <a:ea typeface="Open Sauce Light"/>
                <a:cs typeface="Open Sauce Light"/>
                <a:sym typeface="Open Sauce Light"/>
              </a:rPr>
              <a:t>Architecture de l’application</a:t>
            </a:r>
          </a:p>
        </p:txBody>
      </p:sp>
      <p:sp>
        <p:nvSpPr>
          <p:cNvPr name="TextBox 17" id="17"/>
          <p:cNvSpPr txBox="true"/>
          <p:nvPr/>
        </p:nvSpPr>
        <p:spPr>
          <a:xfrm rot="0">
            <a:off x="11221762" y="7025124"/>
            <a:ext cx="669695" cy="647703"/>
          </a:xfrm>
          <a:prstGeom prst="rect">
            <a:avLst/>
          </a:prstGeom>
        </p:spPr>
        <p:txBody>
          <a:bodyPr anchor="t" rtlCol="false" tIns="0" lIns="0" bIns="0" rIns="0">
            <a:spAutoFit/>
          </a:bodyPr>
          <a:lstStyle/>
          <a:p>
            <a:pPr algn="r">
              <a:lnSpc>
                <a:spcPts val="5699"/>
              </a:lnSpc>
            </a:pPr>
            <a:r>
              <a:rPr lang="en-US" b="true" sz="2999" spc="149">
                <a:solidFill>
                  <a:srgbClr val="373533"/>
                </a:solidFill>
                <a:latin typeface="Open Sauce Medium"/>
                <a:ea typeface="Open Sauce Medium"/>
                <a:cs typeface="Open Sauce Medium"/>
                <a:sym typeface="Open Sauce Medium"/>
              </a:rPr>
              <a:t>06</a:t>
            </a:r>
          </a:p>
        </p:txBody>
      </p:sp>
      <p:sp>
        <p:nvSpPr>
          <p:cNvPr name="TextBox 18" id="18"/>
          <p:cNvSpPr txBox="true"/>
          <p:nvPr/>
        </p:nvSpPr>
        <p:spPr>
          <a:xfrm rot="0">
            <a:off x="12176696" y="5358243"/>
            <a:ext cx="6544670" cy="647703"/>
          </a:xfrm>
          <a:prstGeom prst="rect">
            <a:avLst/>
          </a:prstGeom>
        </p:spPr>
        <p:txBody>
          <a:bodyPr anchor="t" rtlCol="false" tIns="0" lIns="0" bIns="0" rIns="0">
            <a:spAutoFit/>
          </a:bodyPr>
          <a:lstStyle/>
          <a:p>
            <a:pPr algn="l">
              <a:lnSpc>
                <a:spcPts val="5699"/>
              </a:lnSpc>
            </a:pPr>
            <a:r>
              <a:rPr lang="en-US" sz="2999" spc="149">
                <a:solidFill>
                  <a:srgbClr val="373533"/>
                </a:solidFill>
                <a:latin typeface="Open Sauce Light"/>
                <a:ea typeface="Open Sauce Light"/>
                <a:cs typeface="Open Sauce Light"/>
                <a:sym typeface="Open Sauce Light"/>
              </a:rPr>
              <a:t>Impletemtation de Securité</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Host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751281" y="2687783"/>
            <a:ext cx="2375396"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Gestion des annonces</a:t>
            </a:r>
          </a:p>
        </p:txBody>
      </p:sp>
      <p:grpSp>
        <p:nvGrpSpPr>
          <p:cNvPr name="Group 7" id="7"/>
          <p:cNvGrpSpPr>
            <a:grpSpLocks noChangeAspect="true"/>
          </p:cNvGrpSpPr>
          <p:nvPr/>
        </p:nvGrpSpPr>
        <p:grpSpPr>
          <a:xfrm rot="0">
            <a:off x="2024566" y="3651712"/>
            <a:ext cx="7119434" cy="4885886"/>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2544" t="0" r="-2544"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10" id="10"/>
          <p:cNvGrpSpPr>
            <a:grpSpLocks noChangeAspect="true"/>
          </p:cNvGrpSpPr>
          <p:nvPr/>
        </p:nvGrpSpPr>
        <p:grpSpPr>
          <a:xfrm rot="0">
            <a:off x="9716727" y="3651712"/>
            <a:ext cx="7119434" cy="4885886"/>
            <a:chOff x="0" y="0"/>
            <a:chExt cx="12954000" cy="8890000"/>
          </a:xfrm>
        </p:grpSpPr>
        <p:sp>
          <p:nvSpPr>
            <p:cNvPr name="Freeform 11" id="11"/>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6"/>
              <a:stretch>
                <a:fillRect l="-2750" t="0" r="-2750" b="0"/>
              </a:stretch>
            </a:blipFill>
          </p:spPr>
        </p:sp>
        <p:sp>
          <p:nvSpPr>
            <p:cNvPr name="Freeform 12" id="12"/>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Host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50078" y="2687783"/>
            <a:ext cx="1658739"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Les notification</a:t>
            </a:r>
          </a:p>
        </p:txBody>
      </p:sp>
      <p:grpSp>
        <p:nvGrpSpPr>
          <p:cNvPr name="Group 7" id="7"/>
          <p:cNvGrpSpPr>
            <a:grpSpLocks noChangeAspect="true"/>
          </p:cNvGrpSpPr>
          <p:nvPr/>
        </p:nvGrpSpPr>
        <p:grpSpPr>
          <a:xfrm rot="0">
            <a:off x="5743364" y="2907810"/>
            <a:ext cx="8957219" cy="6147111"/>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3700" t="0" r="-3700"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Host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50078" y="2672923"/>
            <a:ext cx="2830810"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Gestion des reservationsn</a:t>
            </a:r>
          </a:p>
        </p:txBody>
      </p:sp>
      <p:grpSp>
        <p:nvGrpSpPr>
          <p:cNvPr name="Group 7" id="7"/>
          <p:cNvGrpSpPr>
            <a:grpSpLocks noChangeAspect="true"/>
          </p:cNvGrpSpPr>
          <p:nvPr/>
        </p:nvGrpSpPr>
        <p:grpSpPr>
          <a:xfrm rot="0">
            <a:off x="1770261" y="3636852"/>
            <a:ext cx="6857978" cy="4706455"/>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20251" t="0" r="-1561"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grpSp>
        <p:nvGrpSpPr>
          <p:cNvPr name="Group 10" id="10"/>
          <p:cNvGrpSpPr>
            <a:grpSpLocks noChangeAspect="true"/>
          </p:cNvGrpSpPr>
          <p:nvPr/>
        </p:nvGrpSpPr>
        <p:grpSpPr>
          <a:xfrm rot="0">
            <a:off x="9314154" y="3621695"/>
            <a:ext cx="6880063" cy="4721612"/>
            <a:chOff x="0" y="0"/>
            <a:chExt cx="12954000" cy="8890000"/>
          </a:xfrm>
        </p:grpSpPr>
        <p:sp>
          <p:nvSpPr>
            <p:cNvPr name="Freeform 11" id="11"/>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6"/>
              <a:stretch>
                <a:fillRect l="-2650" t="0" r="-39413" b="0"/>
              </a:stretch>
            </a:blipFill>
          </p:spPr>
        </p:sp>
        <p:sp>
          <p:nvSpPr>
            <p:cNvPr name="Freeform 12" id="12"/>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54646" y="1028700"/>
            <a:ext cx="8249813" cy="882015"/>
          </a:xfrm>
          <a:prstGeom prst="rect">
            <a:avLst/>
          </a:prstGeom>
          <a:solidFill>
            <a:srgbClr val="B1945A">
              <a:alpha val="63922"/>
            </a:srgbClr>
          </a:solidFill>
        </p:spPr>
      </p:sp>
      <p:sp>
        <p:nvSpPr>
          <p:cNvPr name="TextBox 3" id="3"/>
          <p:cNvSpPr txBox="true"/>
          <p:nvPr/>
        </p:nvSpPr>
        <p:spPr>
          <a:xfrm rot="0">
            <a:off x="158297" y="1212356"/>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Partie Host</a:t>
            </a:r>
          </a:p>
        </p:txBody>
      </p:sp>
      <p:sp>
        <p:nvSpPr>
          <p:cNvPr name="Freeform 4" id="4"/>
          <p:cNvSpPr/>
          <p:nvPr/>
        </p:nvSpPr>
        <p:spPr>
          <a:xfrm flipH="false" flipV="false" rot="0">
            <a:off x="734182" y="8901236"/>
            <a:ext cx="2072158" cy="717748"/>
          </a:xfrm>
          <a:custGeom>
            <a:avLst/>
            <a:gdLst/>
            <a:ahLst/>
            <a:cxnLst/>
            <a:rect r="r" b="b" t="t" l="l"/>
            <a:pathLst>
              <a:path h="717748" w="2072158">
                <a:moveTo>
                  <a:pt x="0" y="0"/>
                </a:moveTo>
                <a:lnTo>
                  <a:pt x="2072158" y="0"/>
                </a:lnTo>
                <a:lnTo>
                  <a:pt x="2072158" y="717748"/>
                </a:lnTo>
                <a:lnTo>
                  <a:pt x="0" y="717748"/>
                </a:lnTo>
                <a:lnTo>
                  <a:pt x="0" y="0"/>
                </a:lnTo>
                <a:close/>
              </a:path>
            </a:pathLst>
          </a:custGeom>
          <a:blipFill>
            <a:blip r:embed="rId2"/>
            <a:stretch>
              <a:fillRect l="0" t="0" r="0" b="0"/>
            </a:stretch>
          </a:blipFill>
        </p:spPr>
      </p:sp>
      <p:sp>
        <p:nvSpPr>
          <p:cNvPr name="Freeform 5" id="5"/>
          <p:cNvSpPr/>
          <p:nvPr/>
        </p:nvSpPr>
        <p:spPr>
          <a:xfrm flipH="false" flipV="false" rot="0">
            <a:off x="2215484" y="2519764"/>
            <a:ext cx="434594" cy="507488"/>
          </a:xfrm>
          <a:custGeom>
            <a:avLst/>
            <a:gdLst/>
            <a:ahLst/>
            <a:cxnLst/>
            <a:rect r="r" b="b" t="t" l="l"/>
            <a:pathLst>
              <a:path h="507488" w="434594">
                <a:moveTo>
                  <a:pt x="0" y="0"/>
                </a:moveTo>
                <a:lnTo>
                  <a:pt x="434594" y="0"/>
                </a:lnTo>
                <a:lnTo>
                  <a:pt x="434594" y="507488"/>
                </a:lnTo>
                <a:lnTo>
                  <a:pt x="0" y="507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77185" y="2720548"/>
            <a:ext cx="699095" cy="354329"/>
          </a:xfrm>
          <a:prstGeom prst="rect">
            <a:avLst/>
          </a:prstGeom>
        </p:spPr>
        <p:txBody>
          <a:bodyPr anchor="t" rtlCol="false" tIns="0" lIns="0" bIns="0" rIns="0">
            <a:spAutoFit/>
          </a:bodyPr>
          <a:lstStyle/>
          <a:p>
            <a:pPr algn="ctr">
              <a:lnSpc>
                <a:spcPts val="2520"/>
              </a:lnSpc>
              <a:spcBef>
                <a:spcPct val="0"/>
              </a:spcBef>
            </a:pPr>
            <a:r>
              <a:rPr lang="en-US" sz="1800">
                <a:solidFill>
                  <a:srgbClr val="B2935B"/>
                </a:solidFill>
                <a:latin typeface="Agrandir"/>
                <a:ea typeface="Agrandir"/>
                <a:cs typeface="Agrandir"/>
                <a:sym typeface="Agrandir"/>
              </a:rPr>
              <a:t>Profile</a:t>
            </a:r>
          </a:p>
        </p:txBody>
      </p:sp>
      <p:grpSp>
        <p:nvGrpSpPr>
          <p:cNvPr name="Group 7" id="7"/>
          <p:cNvGrpSpPr>
            <a:grpSpLocks noChangeAspect="true"/>
          </p:cNvGrpSpPr>
          <p:nvPr/>
        </p:nvGrpSpPr>
        <p:grpSpPr>
          <a:xfrm rot="0">
            <a:off x="5895167" y="2773508"/>
            <a:ext cx="9077153" cy="6229419"/>
            <a:chOff x="0" y="0"/>
            <a:chExt cx="12954000" cy="8890000"/>
          </a:xfrm>
        </p:grpSpPr>
        <p:sp>
          <p:nvSpPr>
            <p:cNvPr name="Freeform 8" id="8"/>
            <p:cNvSpPr/>
            <p:nvPr/>
          </p:nvSpPr>
          <p:spPr>
            <a:xfrm flipH="false" flipV="false" rot="0">
              <a:off x="421640" y="394970"/>
              <a:ext cx="12184380" cy="8178800"/>
            </a:xfrm>
            <a:custGeom>
              <a:avLst/>
              <a:gdLst/>
              <a:ahLst/>
              <a:cxnLst/>
              <a:rect r="r" b="b" t="t" l="l"/>
              <a:pathLst>
                <a:path h="8178800" w="12184380">
                  <a:moveTo>
                    <a:pt x="12025630" y="8178800"/>
                  </a:moveTo>
                  <a:lnTo>
                    <a:pt x="157480" y="8178800"/>
                  </a:lnTo>
                  <a:cubicBezTo>
                    <a:pt x="69850" y="8178800"/>
                    <a:pt x="0" y="8107680"/>
                    <a:pt x="0" y="8021319"/>
                  </a:cubicBezTo>
                  <a:lnTo>
                    <a:pt x="0" y="157480"/>
                  </a:lnTo>
                  <a:cubicBezTo>
                    <a:pt x="0" y="69850"/>
                    <a:pt x="71120" y="0"/>
                    <a:pt x="157480" y="0"/>
                  </a:cubicBezTo>
                  <a:lnTo>
                    <a:pt x="12026899" y="0"/>
                  </a:lnTo>
                  <a:cubicBezTo>
                    <a:pt x="12114530" y="0"/>
                    <a:pt x="12184380" y="71120"/>
                    <a:pt x="12184380" y="157480"/>
                  </a:cubicBezTo>
                  <a:lnTo>
                    <a:pt x="12184380" y="8020050"/>
                  </a:lnTo>
                  <a:cubicBezTo>
                    <a:pt x="12183110" y="8108950"/>
                    <a:pt x="12113260" y="8178800"/>
                    <a:pt x="12025630" y="8178800"/>
                  </a:cubicBezTo>
                  <a:close/>
                </a:path>
              </a:pathLst>
            </a:custGeom>
            <a:blipFill>
              <a:blip r:embed="rId5"/>
              <a:stretch>
                <a:fillRect l="-18320" t="0" r="-18320" b="0"/>
              </a:stretch>
            </a:blipFill>
          </p:spPr>
        </p:sp>
        <p:sp>
          <p:nvSpPr>
            <p:cNvPr name="Freeform 9" id="9"/>
            <p:cNvSpPr/>
            <p:nvPr/>
          </p:nvSpPr>
          <p:spPr>
            <a:xfrm flipH="false" flipV="false" rot="0">
              <a:off x="0" y="0"/>
              <a:ext cx="12954000" cy="8890000"/>
            </a:xfrm>
            <a:custGeom>
              <a:avLst/>
              <a:gdLst/>
              <a:ahLst/>
              <a:cxnLst/>
              <a:rect r="r" b="b" t="t" l="l"/>
              <a:pathLst>
                <a:path h="8890000" w="12954000">
                  <a:moveTo>
                    <a:pt x="0" y="0"/>
                  </a:moveTo>
                  <a:lnTo>
                    <a:pt x="12954000" y="0"/>
                  </a:lnTo>
                  <a:lnTo>
                    <a:pt x="12954000" y="8890000"/>
                  </a:lnTo>
                  <a:lnTo>
                    <a:pt x="0" y="8890000"/>
                  </a:lnTo>
                  <a:close/>
                </a:path>
              </a:pathLst>
            </a:custGeom>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33633"/>
            <a:ext cx="16230600" cy="7019734"/>
          </a:xfrm>
          <a:custGeom>
            <a:avLst/>
            <a:gdLst/>
            <a:ahLst/>
            <a:cxnLst/>
            <a:rect r="r" b="b" t="t" l="l"/>
            <a:pathLst>
              <a:path h="7019734" w="16230600">
                <a:moveTo>
                  <a:pt x="0" y="0"/>
                </a:moveTo>
                <a:lnTo>
                  <a:pt x="16230600" y="0"/>
                </a:lnTo>
                <a:lnTo>
                  <a:pt x="16230600" y="7019734"/>
                </a:lnTo>
                <a:lnTo>
                  <a:pt x="0" y="7019734"/>
                </a:lnTo>
                <a:lnTo>
                  <a:pt x="0" y="0"/>
                </a:lnTo>
                <a:close/>
              </a:path>
            </a:pathLst>
          </a:custGeom>
          <a:blipFill>
            <a:blip r:embed="rId2"/>
            <a:stretch>
              <a:fillRect l="0" t="-47197" r="0" b="-7523"/>
            </a:stretch>
          </a:blipFill>
        </p:spPr>
      </p:sp>
      <p:sp>
        <p:nvSpPr>
          <p:cNvPr name="AutoShape 3" id="3"/>
          <p:cNvSpPr/>
          <p:nvPr/>
        </p:nvSpPr>
        <p:spPr>
          <a:xfrm rot="0">
            <a:off x="6762545" y="2764179"/>
            <a:ext cx="8072942" cy="4758642"/>
          </a:xfrm>
          <a:prstGeom prst="rect">
            <a:avLst/>
          </a:prstGeom>
          <a:solidFill>
            <a:srgbClr val="FFFFFF">
              <a:alpha val="89804"/>
            </a:srgbClr>
          </a:solidFill>
        </p:spPr>
      </p:sp>
      <p:sp>
        <p:nvSpPr>
          <p:cNvPr name="TextBox 4" id="4"/>
          <p:cNvSpPr txBox="true"/>
          <p:nvPr/>
        </p:nvSpPr>
        <p:spPr>
          <a:xfrm rot="0">
            <a:off x="7287758" y="4163088"/>
            <a:ext cx="5894948" cy="2524125"/>
          </a:xfrm>
          <a:prstGeom prst="rect">
            <a:avLst/>
          </a:prstGeom>
        </p:spPr>
        <p:txBody>
          <a:bodyPr anchor="t" rtlCol="false" tIns="0" lIns="0" bIns="0" rIns="0">
            <a:spAutoFit/>
          </a:bodyPr>
          <a:lstStyle/>
          <a:p>
            <a:pPr algn="l">
              <a:lnSpc>
                <a:spcPts val="9600"/>
              </a:lnSpc>
            </a:pPr>
            <a:r>
              <a:rPr lang="en-US" sz="8000">
                <a:solidFill>
                  <a:srgbClr val="373533"/>
                </a:solidFill>
                <a:latin typeface="Migra Extra-Light"/>
                <a:ea typeface="Migra Extra-Light"/>
                <a:cs typeface="Migra Extra-Light"/>
                <a:sym typeface="Migra Extra-Light"/>
              </a:rPr>
              <a:t>Merci Pour Votre Attention</a:t>
            </a:r>
          </a:p>
        </p:txBody>
      </p:sp>
      <p:sp>
        <p:nvSpPr>
          <p:cNvPr name="TextBox 5" id="5"/>
          <p:cNvSpPr txBox="true"/>
          <p:nvPr/>
        </p:nvSpPr>
        <p:spPr>
          <a:xfrm rot="0">
            <a:off x="6773702" y="9303385"/>
            <a:ext cx="4740596" cy="240665"/>
          </a:xfrm>
          <a:prstGeom prst="rect">
            <a:avLst/>
          </a:prstGeom>
        </p:spPr>
        <p:txBody>
          <a:bodyPr anchor="t" rtlCol="false" tIns="0" lIns="0" bIns="0" rIns="0">
            <a:spAutoFit/>
          </a:bodyPr>
          <a:lstStyle/>
          <a:p>
            <a:pPr algn="ctr">
              <a:lnSpc>
                <a:spcPts val="1959"/>
              </a:lnSpc>
            </a:pPr>
            <a:r>
              <a:rPr lang="en-US" sz="1400" spc="140">
                <a:solidFill>
                  <a:srgbClr val="373533"/>
                </a:solidFill>
                <a:latin typeface="Open Sauce Light"/>
                <a:ea typeface="Open Sauce Light"/>
                <a:cs typeface="Open Sauce Light"/>
                <a:sym typeface="Open Sauce Light"/>
              </a:rPr>
              <a:t>WWW.AXXAM.COM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92232" y="0"/>
            <a:ext cx="5195768" cy="10591658"/>
            <a:chOff x="0" y="0"/>
            <a:chExt cx="6927690" cy="14122211"/>
          </a:xfrm>
        </p:grpSpPr>
        <p:pic>
          <p:nvPicPr>
            <p:cNvPr name="Picture 3" id="3"/>
            <p:cNvPicPr>
              <a:picLocks noChangeAspect="true"/>
            </p:cNvPicPr>
            <p:nvPr/>
          </p:nvPicPr>
          <p:blipFill>
            <a:blip r:embed="rId2"/>
            <a:srcRect l="55538" t="0" r="1922" b="13284"/>
            <a:stretch>
              <a:fillRect/>
            </a:stretch>
          </p:blipFill>
          <p:spPr>
            <a:xfrm flipH="false" flipV="false">
              <a:off x="0" y="0"/>
              <a:ext cx="6927690" cy="14122211"/>
            </a:xfrm>
            <a:prstGeom prst="rect">
              <a:avLst/>
            </a:prstGeom>
          </p:spPr>
        </p:pic>
      </p:grpSp>
      <p:sp>
        <p:nvSpPr>
          <p:cNvPr name="AutoShape 4" id="4"/>
          <p:cNvSpPr/>
          <p:nvPr/>
        </p:nvSpPr>
        <p:spPr>
          <a:xfrm rot="0">
            <a:off x="-2462365" y="718185"/>
            <a:ext cx="8249813" cy="882015"/>
          </a:xfrm>
          <a:prstGeom prst="rect">
            <a:avLst/>
          </a:prstGeom>
          <a:solidFill>
            <a:srgbClr val="B1945A">
              <a:alpha val="63922"/>
            </a:srgbClr>
          </a:solidFill>
        </p:spPr>
      </p:sp>
      <p:sp>
        <p:nvSpPr>
          <p:cNvPr name="Freeform 5" id="5"/>
          <p:cNvSpPr/>
          <p:nvPr/>
        </p:nvSpPr>
        <p:spPr>
          <a:xfrm flipH="false" flipV="false" rot="0">
            <a:off x="1028700" y="8076565"/>
            <a:ext cx="2273523" cy="787496"/>
          </a:xfrm>
          <a:custGeom>
            <a:avLst/>
            <a:gdLst/>
            <a:ahLst/>
            <a:cxnLst/>
            <a:rect r="r" b="b" t="t" l="l"/>
            <a:pathLst>
              <a:path h="787496" w="2273523">
                <a:moveTo>
                  <a:pt x="0" y="0"/>
                </a:moveTo>
                <a:lnTo>
                  <a:pt x="2273523" y="0"/>
                </a:lnTo>
                <a:lnTo>
                  <a:pt x="2273523" y="787496"/>
                </a:lnTo>
                <a:lnTo>
                  <a:pt x="0" y="787496"/>
                </a:lnTo>
                <a:lnTo>
                  <a:pt x="0" y="0"/>
                </a:lnTo>
                <a:close/>
              </a:path>
            </a:pathLst>
          </a:custGeom>
          <a:blipFill>
            <a:blip r:embed="rId3"/>
            <a:stretch>
              <a:fillRect l="0" t="0" r="0" b="0"/>
            </a:stretch>
          </a:blipFill>
        </p:spPr>
      </p:sp>
      <p:sp>
        <p:nvSpPr>
          <p:cNvPr name="TextBox 6" id="6"/>
          <p:cNvSpPr txBox="true"/>
          <p:nvPr/>
        </p:nvSpPr>
        <p:spPr>
          <a:xfrm rot="0">
            <a:off x="1028700" y="3343592"/>
            <a:ext cx="12672675" cy="628650"/>
          </a:xfrm>
          <a:prstGeom prst="rect">
            <a:avLst/>
          </a:prstGeom>
        </p:spPr>
        <p:txBody>
          <a:bodyPr anchor="t" rtlCol="false" tIns="0" lIns="0" bIns="0" rIns="0">
            <a:spAutoFit/>
          </a:bodyPr>
          <a:lstStyle/>
          <a:p>
            <a:pPr algn="l">
              <a:lnSpc>
                <a:spcPts val="4680"/>
              </a:lnSpc>
            </a:pPr>
            <a:r>
              <a:rPr lang="en-US" sz="3900">
                <a:solidFill>
                  <a:srgbClr val="373533"/>
                </a:solidFill>
                <a:latin typeface="Migra Extra-Light"/>
                <a:ea typeface="Migra Extra-Light"/>
                <a:cs typeface="Migra Extra-Light"/>
                <a:sym typeface="Migra Extra-Light"/>
              </a:rPr>
              <a:t>Un Marché de la Location de Courte Durée Plein de Défis</a:t>
            </a:r>
          </a:p>
        </p:txBody>
      </p:sp>
      <p:sp>
        <p:nvSpPr>
          <p:cNvPr name="TextBox 7" id="7"/>
          <p:cNvSpPr txBox="true"/>
          <p:nvPr/>
        </p:nvSpPr>
        <p:spPr>
          <a:xfrm rot="0">
            <a:off x="1028700" y="4515167"/>
            <a:ext cx="10982813" cy="2389505"/>
          </a:xfrm>
          <a:prstGeom prst="rect">
            <a:avLst/>
          </a:prstGeom>
        </p:spPr>
        <p:txBody>
          <a:bodyPr anchor="t" rtlCol="false" tIns="0" lIns="0" bIns="0" rIns="0">
            <a:spAutoFit/>
          </a:bodyPr>
          <a:lstStyle/>
          <a:p>
            <a:pPr algn="just">
              <a:lnSpc>
                <a:spcPts val="3219"/>
              </a:lnSpc>
              <a:spcBef>
                <a:spcPct val="0"/>
              </a:spcBef>
            </a:pPr>
            <a:r>
              <a:rPr lang="en-US" sz="2299">
                <a:solidFill>
                  <a:srgbClr val="5E5B58"/>
                </a:solidFill>
                <a:latin typeface="Open Sauce"/>
                <a:ea typeface="Open Sauce"/>
                <a:cs typeface="Open Sauce"/>
                <a:sym typeface="Open Sauce"/>
              </a:rPr>
              <a:t>Dans un monde en constante évolution, trouver un logement temporaire fiable et abordable peut s’avérer complexe. Les voyageurs, les nomades digitaux et les professionnels sont souvent confrontés à des coûts élevés, une disponibilité limitée et un manque de confiance dans les annonces. De leur côté, les propriétaires rencontrent des difficultés à atteindre les bons locataires et à gérer efficacement leurs locations.</a:t>
            </a:r>
          </a:p>
        </p:txBody>
      </p:sp>
      <p:sp>
        <p:nvSpPr>
          <p:cNvPr name="TextBox 8" id="8"/>
          <p:cNvSpPr txBox="true"/>
          <p:nvPr/>
        </p:nvSpPr>
        <p:spPr>
          <a:xfrm rot="0">
            <a:off x="-107719" y="904875"/>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Problème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08198" y="1544320"/>
            <a:ext cx="5941628" cy="187960"/>
          </a:xfrm>
          <a:prstGeom prst="rect">
            <a:avLst/>
          </a:prstGeom>
        </p:spPr>
        <p:txBody>
          <a:bodyPr anchor="t" rtlCol="false" tIns="0" lIns="0" bIns="0" rIns="0">
            <a:spAutoFit/>
          </a:bodyPr>
          <a:lstStyle/>
          <a:p>
            <a:pPr algn="l">
              <a:lnSpc>
                <a:spcPts val="1400"/>
              </a:lnSpc>
              <a:spcBef>
                <a:spcPct val="0"/>
              </a:spcBef>
            </a:pPr>
            <a:r>
              <a:rPr lang="en-US" b="true" sz="1400" spc="70">
                <a:solidFill>
                  <a:srgbClr val="FFFFFF"/>
                </a:solidFill>
                <a:latin typeface="Open Sauce Medium"/>
                <a:ea typeface="Open Sauce Medium"/>
                <a:cs typeface="Open Sauce Medium"/>
                <a:sym typeface="Open Sauce Medium"/>
              </a:rPr>
              <a:t>NOTRE SOLUTION – AXXAM :</a:t>
            </a:r>
          </a:p>
        </p:txBody>
      </p:sp>
      <p:sp>
        <p:nvSpPr>
          <p:cNvPr name="AutoShape 3" id="3"/>
          <p:cNvSpPr/>
          <p:nvPr/>
        </p:nvSpPr>
        <p:spPr>
          <a:xfrm rot="0">
            <a:off x="-2462365" y="718185"/>
            <a:ext cx="8249813" cy="882015"/>
          </a:xfrm>
          <a:prstGeom prst="rect">
            <a:avLst/>
          </a:prstGeom>
          <a:solidFill>
            <a:srgbClr val="B1945A">
              <a:alpha val="63922"/>
            </a:srgbClr>
          </a:solidFill>
        </p:spPr>
      </p:sp>
      <p:grpSp>
        <p:nvGrpSpPr>
          <p:cNvPr name="Group 4" id="4"/>
          <p:cNvGrpSpPr>
            <a:grpSpLocks noChangeAspect="true"/>
          </p:cNvGrpSpPr>
          <p:nvPr/>
        </p:nvGrpSpPr>
        <p:grpSpPr>
          <a:xfrm rot="0">
            <a:off x="9935608" y="1159192"/>
            <a:ext cx="3218150" cy="8045375"/>
            <a:chOff x="0" y="0"/>
            <a:chExt cx="2540000" cy="6350000"/>
          </a:xfrm>
        </p:grpSpPr>
        <p:sp>
          <p:nvSpPr>
            <p:cNvPr name="Freeform 5" id="5"/>
            <p:cNvSpPr/>
            <p:nvPr/>
          </p:nvSpPr>
          <p:spPr>
            <a:xfrm flipH="false" flipV="false" rot="0">
              <a:off x="0" y="0"/>
              <a:ext cx="2540000" cy="6350000"/>
            </a:xfrm>
            <a:custGeom>
              <a:avLst/>
              <a:gdLst/>
              <a:ahLst/>
              <a:cxnLst/>
              <a:rect r="r" b="b" t="t" l="l"/>
              <a:pathLst>
                <a:path h="6350000" w="2540000">
                  <a:moveTo>
                    <a:pt x="1778000" y="6350000"/>
                  </a:moveTo>
                  <a:lnTo>
                    <a:pt x="762000" y="6350000"/>
                  </a:lnTo>
                  <a:cubicBezTo>
                    <a:pt x="341630" y="6350000"/>
                    <a:pt x="0" y="6008370"/>
                    <a:pt x="0" y="5588000"/>
                  </a:cubicBezTo>
                  <a:lnTo>
                    <a:pt x="0" y="762000"/>
                  </a:lnTo>
                  <a:cubicBezTo>
                    <a:pt x="0" y="341630"/>
                    <a:pt x="341630" y="0"/>
                    <a:pt x="762000" y="0"/>
                  </a:cubicBezTo>
                  <a:lnTo>
                    <a:pt x="1778000" y="0"/>
                  </a:lnTo>
                  <a:cubicBezTo>
                    <a:pt x="2198370" y="0"/>
                    <a:pt x="2540000" y="341630"/>
                    <a:pt x="2540000" y="762000"/>
                  </a:cubicBezTo>
                  <a:lnTo>
                    <a:pt x="2540000" y="5588000"/>
                  </a:lnTo>
                  <a:cubicBezTo>
                    <a:pt x="2540000" y="6008370"/>
                    <a:pt x="2198370" y="6350000"/>
                    <a:pt x="1778000" y="6350000"/>
                  </a:cubicBezTo>
                  <a:close/>
                </a:path>
              </a:pathLst>
            </a:custGeom>
            <a:blipFill>
              <a:blip r:embed="rId2"/>
              <a:stretch>
                <a:fillRect l="-53156" t="0" r="-18996" b="0"/>
              </a:stretch>
            </a:blipFill>
          </p:spPr>
        </p:sp>
        <p:sp>
          <p:nvSpPr>
            <p:cNvPr name="Freeform 6" id="6"/>
            <p:cNvSpPr/>
            <p:nvPr/>
          </p:nvSpPr>
          <p:spPr>
            <a:xfrm flipH="false" flipV="false" rot="0">
              <a:off x="0" y="0"/>
              <a:ext cx="2540000" cy="6350000"/>
            </a:xfrm>
            <a:custGeom>
              <a:avLst/>
              <a:gdLst/>
              <a:ahLst/>
              <a:cxnLst/>
              <a:rect r="r" b="b" t="t" l="l"/>
              <a:pathLst>
                <a:path h="6350000" w="2540000">
                  <a:moveTo>
                    <a:pt x="1778000" y="19050"/>
                  </a:moveTo>
                  <a:cubicBezTo>
                    <a:pt x="2188210" y="19050"/>
                    <a:pt x="2520950" y="351790"/>
                    <a:pt x="2520950" y="762000"/>
                  </a:cubicBezTo>
                  <a:lnTo>
                    <a:pt x="2520950" y="5588000"/>
                  </a:lnTo>
                  <a:cubicBezTo>
                    <a:pt x="2520950" y="5998210"/>
                    <a:pt x="2188210" y="6330950"/>
                    <a:pt x="1778000" y="6330950"/>
                  </a:cubicBezTo>
                  <a:lnTo>
                    <a:pt x="762000" y="6330950"/>
                  </a:lnTo>
                  <a:cubicBezTo>
                    <a:pt x="351790" y="6330950"/>
                    <a:pt x="19050" y="5998210"/>
                    <a:pt x="19050" y="5588000"/>
                  </a:cubicBezTo>
                  <a:lnTo>
                    <a:pt x="19050" y="762000"/>
                  </a:lnTo>
                  <a:cubicBezTo>
                    <a:pt x="19050" y="351790"/>
                    <a:pt x="351790" y="19050"/>
                    <a:pt x="762000" y="19050"/>
                  </a:cubicBezTo>
                  <a:lnTo>
                    <a:pt x="1778000" y="19050"/>
                  </a:lnTo>
                  <a:moveTo>
                    <a:pt x="1778000" y="0"/>
                  </a:moveTo>
                  <a:lnTo>
                    <a:pt x="762000" y="0"/>
                  </a:lnTo>
                  <a:cubicBezTo>
                    <a:pt x="341630" y="0"/>
                    <a:pt x="0" y="341630"/>
                    <a:pt x="0" y="762000"/>
                  </a:cubicBezTo>
                  <a:lnTo>
                    <a:pt x="0" y="5588000"/>
                  </a:lnTo>
                  <a:cubicBezTo>
                    <a:pt x="0" y="6008370"/>
                    <a:pt x="341630" y="6350000"/>
                    <a:pt x="762000" y="6350000"/>
                  </a:cubicBezTo>
                  <a:lnTo>
                    <a:pt x="1778000" y="6350000"/>
                  </a:lnTo>
                  <a:cubicBezTo>
                    <a:pt x="2198370" y="6350000"/>
                    <a:pt x="2540000" y="6008370"/>
                    <a:pt x="2540000" y="5588000"/>
                  </a:cubicBezTo>
                  <a:lnTo>
                    <a:pt x="2540000" y="762000"/>
                  </a:lnTo>
                  <a:cubicBezTo>
                    <a:pt x="2540000" y="341630"/>
                    <a:pt x="2198370" y="0"/>
                    <a:pt x="1778000" y="0"/>
                  </a:cubicBezTo>
                  <a:lnTo>
                    <a:pt x="1778000" y="0"/>
                  </a:lnTo>
                  <a:close/>
                </a:path>
              </a:pathLst>
            </a:custGeom>
            <a:solidFill>
              <a:srgbClr val="2B6993"/>
            </a:solidFill>
          </p:spPr>
        </p:sp>
      </p:grpSp>
      <p:grpSp>
        <p:nvGrpSpPr>
          <p:cNvPr name="Group 7" id="7"/>
          <p:cNvGrpSpPr>
            <a:grpSpLocks noChangeAspect="true"/>
          </p:cNvGrpSpPr>
          <p:nvPr/>
        </p:nvGrpSpPr>
        <p:grpSpPr>
          <a:xfrm rot="0">
            <a:off x="13384158" y="1159192"/>
            <a:ext cx="3218150" cy="8045375"/>
            <a:chOff x="0" y="0"/>
            <a:chExt cx="2540000" cy="6350000"/>
          </a:xfrm>
        </p:grpSpPr>
        <p:sp>
          <p:nvSpPr>
            <p:cNvPr name="Freeform 8" id="8"/>
            <p:cNvSpPr/>
            <p:nvPr/>
          </p:nvSpPr>
          <p:spPr>
            <a:xfrm flipH="false" flipV="false" rot="0">
              <a:off x="0" y="0"/>
              <a:ext cx="2540000" cy="6350000"/>
            </a:xfrm>
            <a:custGeom>
              <a:avLst/>
              <a:gdLst/>
              <a:ahLst/>
              <a:cxnLst/>
              <a:rect r="r" b="b" t="t" l="l"/>
              <a:pathLst>
                <a:path h="6350000" w="2540000">
                  <a:moveTo>
                    <a:pt x="1778000" y="6350000"/>
                  </a:moveTo>
                  <a:lnTo>
                    <a:pt x="762000" y="6350000"/>
                  </a:lnTo>
                  <a:cubicBezTo>
                    <a:pt x="341630" y="6350000"/>
                    <a:pt x="0" y="6008370"/>
                    <a:pt x="0" y="5588000"/>
                  </a:cubicBezTo>
                  <a:lnTo>
                    <a:pt x="0" y="762000"/>
                  </a:lnTo>
                  <a:cubicBezTo>
                    <a:pt x="0" y="341630"/>
                    <a:pt x="341630" y="0"/>
                    <a:pt x="762000" y="0"/>
                  </a:cubicBezTo>
                  <a:lnTo>
                    <a:pt x="1778000" y="0"/>
                  </a:lnTo>
                  <a:cubicBezTo>
                    <a:pt x="2198370" y="0"/>
                    <a:pt x="2540000" y="341630"/>
                    <a:pt x="2540000" y="762000"/>
                  </a:cubicBezTo>
                  <a:lnTo>
                    <a:pt x="2540000" y="5588000"/>
                  </a:lnTo>
                  <a:cubicBezTo>
                    <a:pt x="2540000" y="6008370"/>
                    <a:pt x="2198370" y="6350000"/>
                    <a:pt x="1778000" y="6350000"/>
                  </a:cubicBezTo>
                  <a:close/>
                </a:path>
              </a:pathLst>
            </a:custGeom>
            <a:blipFill>
              <a:blip r:embed="rId3"/>
              <a:stretch>
                <a:fillRect l="-167679" t="0" r="-107899" b="0"/>
              </a:stretch>
            </a:blipFill>
          </p:spPr>
        </p:sp>
        <p:sp>
          <p:nvSpPr>
            <p:cNvPr name="Freeform 9" id="9"/>
            <p:cNvSpPr/>
            <p:nvPr/>
          </p:nvSpPr>
          <p:spPr>
            <a:xfrm flipH="false" flipV="false" rot="0">
              <a:off x="0" y="0"/>
              <a:ext cx="2540000" cy="6350000"/>
            </a:xfrm>
            <a:custGeom>
              <a:avLst/>
              <a:gdLst/>
              <a:ahLst/>
              <a:cxnLst/>
              <a:rect r="r" b="b" t="t" l="l"/>
              <a:pathLst>
                <a:path h="6350000" w="2540000">
                  <a:moveTo>
                    <a:pt x="1778000" y="19050"/>
                  </a:moveTo>
                  <a:cubicBezTo>
                    <a:pt x="2188210" y="19050"/>
                    <a:pt x="2520950" y="351790"/>
                    <a:pt x="2520950" y="762000"/>
                  </a:cubicBezTo>
                  <a:lnTo>
                    <a:pt x="2520950" y="5588000"/>
                  </a:lnTo>
                  <a:cubicBezTo>
                    <a:pt x="2520950" y="5998210"/>
                    <a:pt x="2188210" y="6330950"/>
                    <a:pt x="1778000" y="6330950"/>
                  </a:cubicBezTo>
                  <a:lnTo>
                    <a:pt x="762000" y="6330950"/>
                  </a:lnTo>
                  <a:cubicBezTo>
                    <a:pt x="351790" y="6330950"/>
                    <a:pt x="19050" y="5998210"/>
                    <a:pt x="19050" y="5588000"/>
                  </a:cubicBezTo>
                  <a:lnTo>
                    <a:pt x="19050" y="762000"/>
                  </a:lnTo>
                  <a:cubicBezTo>
                    <a:pt x="19050" y="351790"/>
                    <a:pt x="351790" y="19050"/>
                    <a:pt x="762000" y="19050"/>
                  </a:cubicBezTo>
                  <a:lnTo>
                    <a:pt x="1778000" y="19050"/>
                  </a:lnTo>
                  <a:moveTo>
                    <a:pt x="1778000" y="0"/>
                  </a:moveTo>
                  <a:lnTo>
                    <a:pt x="762000" y="0"/>
                  </a:lnTo>
                  <a:cubicBezTo>
                    <a:pt x="341630" y="0"/>
                    <a:pt x="0" y="341630"/>
                    <a:pt x="0" y="762000"/>
                  </a:cubicBezTo>
                  <a:lnTo>
                    <a:pt x="0" y="5588000"/>
                  </a:lnTo>
                  <a:cubicBezTo>
                    <a:pt x="0" y="6008370"/>
                    <a:pt x="341630" y="6350000"/>
                    <a:pt x="762000" y="6350000"/>
                  </a:cubicBezTo>
                  <a:lnTo>
                    <a:pt x="1778000" y="6350000"/>
                  </a:lnTo>
                  <a:cubicBezTo>
                    <a:pt x="2198370" y="6350000"/>
                    <a:pt x="2540000" y="6008370"/>
                    <a:pt x="2540000" y="5588000"/>
                  </a:cubicBezTo>
                  <a:lnTo>
                    <a:pt x="2540000" y="762000"/>
                  </a:lnTo>
                  <a:cubicBezTo>
                    <a:pt x="2540000" y="341630"/>
                    <a:pt x="2198370" y="0"/>
                    <a:pt x="1778000" y="0"/>
                  </a:cubicBezTo>
                  <a:lnTo>
                    <a:pt x="1778000" y="0"/>
                  </a:lnTo>
                  <a:close/>
                </a:path>
              </a:pathLst>
            </a:custGeom>
            <a:solidFill>
              <a:srgbClr val="2B6993"/>
            </a:solidFill>
          </p:spPr>
        </p:sp>
      </p:grpSp>
      <p:grpSp>
        <p:nvGrpSpPr>
          <p:cNvPr name="Group 10" id="10"/>
          <p:cNvGrpSpPr>
            <a:grpSpLocks noChangeAspect="true"/>
          </p:cNvGrpSpPr>
          <p:nvPr/>
        </p:nvGrpSpPr>
        <p:grpSpPr>
          <a:xfrm rot="0">
            <a:off x="16830908" y="1159192"/>
            <a:ext cx="3218150" cy="8045375"/>
            <a:chOff x="0" y="0"/>
            <a:chExt cx="2540000" cy="6350000"/>
          </a:xfrm>
        </p:grpSpPr>
        <p:sp>
          <p:nvSpPr>
            <p:cNvPr name="Freeform 11" id="11"/>
            <p:cNvSpPr/>
            <p:nvPr/>
          </p:nvSpPr>
          <p:spPr>
            <a:xfrm flipH="false" flipV="false" rot="0">
              <a:off x="0" y="0"/>
              <a:ext cx="2540000" cy="6350000"/>
            </a:xfrm>
            <a:custGeom>
              <a:avLst/>
              <a:gdLst/>
              <a:ahLst/>
              <a:cxnLst/>
              <a:rect r="r" b="b" t="t" l="l"/>
              <a:pathLst>
                <a:path h="6350000" w="2540000">
                  <a:moveTo>
                    <a:pt x="1778000" y="6350000"/>
                  </a:moveTo>
                  <a:lnTo>
                    <a:pt x="762000" y="6350000"/>
                  </a:lnTo>
                  <a:cubicBezTo>
                    <a:pt x="341630" y="6350000"/>
                    <a:pt x="0" y="6008370"/>
                    <a:pt x="0" y="5588000"/>
                  </a:cubicBezTo>
                  <a:lnTo>
                    <a:pt x="0" y="762000"/>
                  </a:lnTo>
                  <a:cubicBezTo>
                    <a:pt x="0" y="341630"/>
                    <a:pt x="341630" y="0"/>
                    <a:pt x="762000" y="0"/>
                  </a:cubicBezTo>
                  <a:lnTo>
                    <a:pt x="1778000" y="0"/>
                  </a:lnTo>
                  <a:cubicBezTo>
                    <a:pt x="2198370" y="0"/>
                    <a:pt x="2540000" y="341630"/>
                    <a:pt x="2540000" y="762000"/>
                  </a:cubicBezTo>
                  <a:lnTo>
                    <a:pt x="2540000" y="5588000"/>
                  </a:lnTo>
                  <a:cubicBezTo>
                    <a:pt x="2540000" y="6008370"/>
                    <a:pt x="2198370" y="6350000"/>
                    <a:pt x="1778000" y="6350000"/>
                  </a:cubicBezTo>
                  <a:close/>
                </a:path>
              </a:pathLst>
            </a:custGeom>
            <a:blipFill>
              <a:blip r:embed="rId4"/>
              <a:stretch>
                <a:fillRect l="-187285" t="0" r="-66302" b="0"/>
              </a:stretch>
            </a:blipFill>
          </p:spPr>
        </p:sp>
        <p:sp>
          <p:nvSpPr>
            <p:cNvPr name="Freeform 12" id="12"/>
            <p:cNvSpPr/>
            <p:nvPr/>
          </p:nvSpPr>
          <p:spPr>
            <a:xfrm flipH="false" flipV="false" rot="0">
              <a:off x="0" y="0"/>
              <a:ext cx="2540000" cy="6350000"/>
            </a:xfrm>
            <a:custGeom>
              <a:avLst/>
              <a:gdLst/>
              <a:ahLst/>
              <a:cxnLst/>
              <a:rect r="r" b="b" t="t" l="l"/>
              <a:pathLst>
                <a:path h="6350000" w="2540000">
                  <a:moveTo>
                    <a:pt x="1778000" y="19050"/>
                  </a:moveTo>
                  <a:cubicBezTo>
                    <a:pt x="2188210" y="19050"/>
                    <a:pt x="2520950" y="351790"/>
                    <a:pt x="2520950" y="762000"/>
                  </a:cubicBezTo>
                  <a:lnTo>
                    <a:pt x="2520950" y="5588000"/>
                  </a:lnTo>
                  <a:cubicBezTo>
                    <a:pt x="2520950" y="5998210"/>
                    <a:pt x="2188210" y="6330950"/>
                    <a:pt x="1778000" y="6330950"/>
                  </a:cubicBezTo>
                  <a:lnTo>
                    <a:pt x="762000" y="6330950"/>
                  </a:lnTo>
                  <a:cubicBezTo>
                    <a:pt x="351790" y="6330950"/>
                    <a:pt x="19050" y="5998210"/>
                    <a:pt x="19050" y="5588000"/>
                  </a:cubicBezTo>
                  <a:lnTo>
                    <a:pt x="19050" y="762000"/>
                  </a:lnTo>
                  <a:cubicBezTo>
                    <a:pt x="19050" y="351790"/>
                    <a:pt x="351790" y="19050"/>
                    <a:pt x="762000" y="19050"/>
                  </a:cubicBezTo>
                  <a:lnTo>
                    <a:pt x="1778000" y="19050"/>
                  </a:lnTo>
                  <a:moveTo>
                    <a:pt x="1778000" y="0"/>
                  </a:moveTo>
                  <a:lnTo>
                    <a:pt x="762000" y="0"/>
                  </a:lnTo>
                  <a:cubicBezTo>
                    <a:pt x="341630" y="0"/>
                    <a:pt x="0" y="341630"/>
                    <a:pt x="0" y="762000"/>
                  </a:cubicBezTo>
                  <a:lnTo>
                    <a:pt x="0" y="5588000"/>
                  </a:lnTo>
                  <a:cubicBezTo>
                    <a:pt x="0" y="6008370"/>
                    <a:pt x="341630" y="6350000"/>
                    <a:pt x="762000" y="6350000"/>
                  </a:cubicBezTo>
                  <a:lnTo>
                    <a:pt x="1778000" y="6350000"/>
                  </a:lnTo>
                  <a:cubicBezTo>
                    <a:pt x="2198370" y="6350000"/>
                    <a:pt x="2540000" y="6008370"/>
                    <a:pt x="2540000" y="5588000"/>
                  </a:cubicBezTo>
                  <a:lnTo>
                    <a:pt x="2540000" y="762000"/>
                  </a:lnTo>
                  <a:cubicBezTo>
                    <a:pt x="2540000" y="341630"/>
                    <a:pt x="2198370" y="0"/>
                    <a:pt x="1778000" y="0"/>
                  </a:cubicBezTo>
                  <a:lnTo>
                    <a:pt x="1778000" y="0"/>
                  </a:lnTo>
                  <a:close/>
                </a:path>
              </a:pathLst>
            </a:custGeom>
            <a:solidFill>
              <a:srgbClr val="2B6993"/>
            </a:solidFill>
          </p:spPr>
        </p:sp>
      </p:grpSp>
      <p:sp>
        <p:nvSpPr>
          <p:cNvPr name="Freeform 13" id="13"/>
          <p:cNvSpPr/>
          <p:nvPr/>
        </p:nvSpPr>
        <p:spPr>
          <a:xfrm flipH="false" flipV="false" rot="0">
            <a:off x="1124363" y="8810820"/>
            <a:ext cx="2273523" cy="787496"/>
          </a:xfrm>
          <a:custGeom>
            <a:avLst/>
            <a:gdLst/>
            <a:ahLst/>
            <a:cxnLst/>
            <a:rect r="r" b="b" t="t" l="l"/>
            <a:pathLst>
              <a:path h="787496" w="2273523">
                <a:moveTo>
                  <a:pt x="0" y="0"/>
                </a:moveTo>
                <a:lnTo>
                  <a:pt x="2273523" y="0"/>
                </a:lnTo>
                <a:lnTo>
                  <a:pt x="2273523" y="787495"/>
                </a:lnTo>
                <a:lnTo>
                  <a:pt x="0" y="787495"/>
                </a:lnTo>
                <a:lnTo>
                  <a:pt x="0" y="0"/>
                </a:lnTo>
                <a:close/>
              </a:path>
            </a:pathLst>
          </a:custGeom>
          <a:blipFill>
            <a:blip r:embed="rId5"/>
            <a:stretch>
              <a:fillRect l="0" t="0" r="0" b="0"/>
            </a:stretch>
          </a:blipFill>
        </p:spPr>
      </p:sp>
      <p:sp>
        <p:nvSpPr>
          <p:cNvPr name="Freeform 14" id="14"/>
          <p:cNvSpPr/>
          <p:nvPr/>
        </p:nvSpPr>
        <p:spPr>
          <a:xfrm flipH="false" flipV="false" rot="0">
            <a:off x="976600" y="5298111"/>
            <a:ext cx="133405" cy="133405"/>
          </a:xfrm>
          <a:custGeom>
            <a:avLst/>
            <a:gdLst/>
            <a:ahLst/>
            <a:cxnLst/>
            <a:rect r="r" b="b" t="t" l="l"/>
            <a:pathLst>
              <a:path h="133405" w="133405">
                <a:moveTo>
                  <a:pt x="0" y="0"/>
                </a:moveTo>
                <a:lnTo>
                  <a:pt x="133404" y="0"/>
                </a:lnTo>
                <a:lnTo>
                  <a:pt x="133404" y="133404"/>
                </a:lnTo>
                <a:lnTo>
                  <a:pt x="0" y="1334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990958" y="6107790"/>
            <a:ext cx="133405" cy="133405"/>
          </a:xfrm>
          <a:custGeom>
            <a:avLst/>
            <a:gdLst/>
            <a:ahLst/>
            <a:cxnLst/>
            <a:rect r="r" b="b" t="t" l="l"/>
            <a:pathLst>
              <a:path h="133405" w="133405">
                <a:moveTo>
                  <a:pt x="0" y="0"/>
                </a:moveTo>
                <a:lnTo>
                  <a:pt x="133405" y="0"/>
                </a:lnTo>
                <a:lnTo>
                  <a:pt x="133405" y="133405"/>
                </a:lnTo>
                <a:lnTo>
                  <a:pt x="0" y="13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976600" y="6917470"/>
            <a:ext cx="133405" cy="133405"/>
          </a:xfrm>
          <a:custGeom>
            <a:avLst/>
            <a:gdLst/>
            <a:ahLst/>
            <a:cxnLst/>
            <a:rect r="r" b="b" t="t" l="l"/>
            <a:pathLst>
              <a:path h="133405" w="133405">
                <a:moveTo>
                  <a:pt x="0" y="0"/>
                </a:moveTo>
                <a:lnTo>
                  <a:pt x="133404" y="0"/>
                </a:lnTo>
                <a:lnTo>
                  <a:pt x="133404" y="133404"/>
                </a:lnTo>
                <a:lnTo>
                  <a:pt x="0" y="1334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976600" y="7727149"/>
            <a:ext cx="133405" cy="133405"/>
          </a:xfrm>
          <a:custGeom>
            <a:avLst/>
            <a:gdLst/>
            <a:ahLst/>
            <a:cxnLst/>
            <a:rect r="r" b="b" t="t" l="l"/>
            <a:pathLst>
              <a:path h="133405" w="133405">
                <a:moveTo>
                  <a:pt x="0" y="0"/>
                </a:moveTo>
                <a:lnTo>
                  <a:pt x="133404" y="0"/>
                </a:lnTo>
                <a:lnTo>
                  <a:pt x="133404" y="133405"/>
                </a:lnTo>
                <a:lnTo>
                  <a:pt x="0" y="13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257767" y="5200930"/>
            <a:ext cx="7871631" cy="3236191"/>
          </a:xfrm>
          <a:prstGeom prst="rect">
            <a:avLst/>
          </a:prstGeom>
        </p:spPr>
        <p:txBody>
          <a:bodyPr anchor="t" rtlCol="false" tIns="0" lIns="0" bIns="0" rIns="0">
            <a:spAutoFit/>
          </a:bodyPr>
          <a:lstStyle/>
          <a:p>
            <a:pPr algn="just">
              <a:lnSpc>
                <a:spcPts val="2159"/>
              </a:lnSpc>
            </a:pPr>
            <a:r>
              <a:rPr lang="en-US" sz="2159">
                <a:solidFill>
                  <a:srgbClr val="373533"/>
                </a:solidFill>
                <a:latin typeface="Migra Extra-Light"/>
                <a:ea typeface="Migra Extra-Light"/>
                <a:cs typeface="Migra Extra-Light"/>
                <a:sym typeface="Migra Extra-Light"/>
              </a:rPr>
              <a:t>Une expérience de rés</a:t>
            </a:r>
            <a:r>
              <a:rPr lang="en-US" sz="2159">
                <a:solidFill>
                  <a:srgbClr val="373533"/>
                </a:solidFill>
                <a:latin typeface="Migra Extra-Light"/>
                <a:ea typeface="Migra Extra-Light"/>
                <a:cs typeface="Migra Extra-Light"/>
                <a:sym typeface="Migra Extra-Light"/>
              </a:rPr>
              <a:t>ervation simplifiée avec des outils de recherche et de filtrage intuitifs.</a:t>
            </a:r>
          </a:p>
          <a:p>
            <a:pPr algn="just">
              <a:lnSpc>
                <a:spcPts val="2159"/>
              </a:lnSpc>
            </a:pPr>
          </a:p>
          <a:p>
            <a:pPr algn="just">
              <a:lnSpc>
                <a:spcPts val="2159"/>
              </a:lnSpc>
            </a:pPr>
            <a:r>
              <a:rPr lang="en-US" sz="2159">
                <a:solidFill>
                  <a:srgbClr val="373533"/>
                </a:solidFill>
                <a:latin typeface="Migra Extra-Light"/>
                <a:ea typeface="Migra Extra-Light"/>
                <a:cs typeface="Migra Extra-Light"/>
                <a:sym typeface="Migra Extra-Light"/>
              </a:rPr>
              <a:t>Des transactions sécurisées et une vérification d’identité pour renforcer la confiance.</a:t>
            </a:r>
          </a:p>
          <a:p>
            <a:pPr algn="just">
              <a:lnSpc>
                <a:spcPts val="2159"/>
              </a:lnSpc>
            </a:pPr>
          </a:p>
          <a:p>
            <a:pPr algn="just">
              <a:lnSpc>
                <a:spcPts val="2159"/>
              </a:lnSpc>
            </a:pPr>
            <a:r>
              <a:rPr lang="en-US" sz="2159">
                <a:solidFill>
                  <a:srgbClr val="373533"/>
                </a:solidFill>
                <a:latin typeface="Migra Extra-Light"/>
                <a:ea typeface="Migra Extra-Light"/>
                <a:cs typeface="Migra Extra-Light"/>
                <a:sym typeface="Migra Extra-Light"/>
              </a:rPr>
              <a:t>Des outils de gestion et de tarification flexibles permettant aux hôtes d’optimiser leurs annonces.</a:t>
            </a:r>
          </a:p>
          <a:p>
            <a:pPr algn="just">
              <a:lnSpc>
                <a:spcPts val="2159"/>
              </a:lnSpc>
            </a:pPr>
          </a:p>
          <a:p>
            <a:pPr algn="just">
              <a:lnSpc>
                <a:spcPts val="2159"/>
              </a:lnSpc>
            </a:pPr>
            <a:r>
              <a:rPr lang="en-US" sz="2159">
                <a:solidFill>
                  <a:srgbClr val="373533"/>
                </a:solidFill>
                <a:latin typeface="Migra Extra-Light"/>
                <a:ea typeface="Migra Extra-Light"/>
                <a:cs typeface="Migra Extra-Light"/>
                <a:sym typeface="Migra Extra-Light"/>
              </a:rPr>
              <a:t>Un support client renforcé pour faciliter la communication et la résolution des litiges</a:t>
            </a:r>
          </a:p>
          <a:p>
            <a:pPr algn="just">
              <a:lnSpc>
                <a:spcPts val="2159"/>
              </a:lnSpc>
            </a:pPr>
          </a:p>
        </p:txBody>
      </p:sp>
      <p:sp>
        <p:nvSpPr>
          <p:cNvPr name="TextBox 19" id="19"/>
          <p:cNvSpPr txBox="true"/>
          <p:nvPr/>
        </p:nvSpPr>
        <p:spPr>
          <a:xfrm rot="0">
            <a:off x="1043059" y="2357755"/>
            <a:ext cx="8167644" cy="1990090"/>
          </a:xfrm>
          <a:prstGeom prst="rect">
            <a:avLst/>
          </a:prstGeom>
        </p:spPr>
        <p:txBody>
          <a:bodyPr anchor="t" rtlCol="false" tIns="0" lIns="0" bIns="0" rIns="0">
            <a:spAutoFit/>
          </a:bodyPr>
          <a:lstStyle/>
          <a:p>
            <a:pPr algn="just">
              <a:lnSpc>
                <a:spcPts val="2659"/>
              </a:lnSpc>
              <a:spcBef>
                <a:spcPct val="0"/>
              </a:spcBef>
            </a:pPr>
            <a:r>
              <a:rPr lang="en-US" sz="1899">
                <a:solidFill>
                  <a:srgbClr val="5E5B58"/>
                </a:solidFill>
                <a:latin typeface="Open Sauce"/>
                <a:ea typeface="Open Sauce"/>
                <a:cs typeface="Open Sauce"/>
                <a:sym typeface="Open Sauce"/>
              </a:rPr>
              <a:t>Axxam est une plateforme innovante de location de courte durée qui vise à connecter les hôtes et les voyageurs de manière sécurisée, efficace et intuitive. Inspirée des leaders du marché comme Airbnb, Axxam simplifie la publication des annonces, la réservation et la gestion des locations tout en garantissant confiance et transparence. Notre plateforme offre :</a:t>
            </a:r>
          </a:p>
        </p:txBody>
      </p:sp>
      <p:sp>
        <p:nvSpPr>
          <p:cNvPr name="TextBox 20" id="20"/>
          <p:cNvSpPr txBox="true"/>
          <p:nvPr/>
        </p:nvSpPr>
        <p:spPr>
          <a:xfrm rot="0">
            <a:off x="-280296" y="933450"/>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5143500"/>
            <a:ext cx="8115300" cy="4114800"/>
          </a:xfrm>
          <a:prstGeom prst="rect">
            <a:avLst/>
          </a:prstGeom>
          <a:solidFill>
            <a:srgbClr val="CECBC8"/>
          </a:solidFill>
        </p:spPr>
      </p:sp>
      <p:grpSp>
        <p:nvGrpSpPr>
          <p:cNvPr name="Group 3" id="3"/>
          <p:cNvGrpSpPr/>
          <p:nvPr/>
        </p:nvGrpSpPr>
        <p:grpSpPr>
          <a:xfrm rot="0">
            <a:off x="2357365" y="5705517"/>
            <a:ext cx="1174665" cy="1174665"/>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CBC8"/>
            </a:solidFill>
          </p:spPr>
        </p:sp>
      </p:grpSp>
      <p:grpSp>
        <p:nvGrpSpPr>
          <p:cNvPr name="Group 5" id="5"/>
          <p:cNvGrpSpPr/>
          <p:nvPr/>
        </p:nvGrpSpPr>
        <p:grpSpPr>
          <a:xfrm rot="0">
            <a:off x="6490233" y="5705517"/>
            <a:ext cx="1174665" cy="117466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CBC8"/>
            </a:solidFill>
          </p:spPr>
        </p:sp>
      </p:grpSp>
      <p:grpSp>
        <p:nvGrpSpPr>
          <p:cNvPr name="Group 7" id="7"/>
          <p:cNvGrpSpPr/>
          <p:nvPr/>
        </p:nvGrpSpPr>
        <p:grpSpPr>
          <a:xfrm rot="0">
            <a:off x="10623102" y="5705517"/>
            <a:ext cx="1174665" cy="117466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0">
            <a:off x="14755970" y="5705517"/>
            <a:ext cx="1174665" cy="117466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AutoShape 11" id="11"/>
          <p:cNvSpPr/>
          <p:nvPr/>
        </p:nvSpPr>
        <p:spPr>
          <a:xfrm rot="0">
            <a:off x="9144000" y="742950"/>
            <a:ext cx="8115300" cy="4114800"/>
          </a:xfrm>
          <a:prstGeom prst="rect">
            <a:avLst/>
          </a:prstGeom>
          <a:solidFill>
            <a:srgbClr val="CECBC8"/>
          </a:solidFill>
        </p:spPr>
      </p:sp>
      <p:grpSp>
        <p:nvGrpSpPr>
          <p:cNvPr name="Group 12" id="12"/>
          <p:cNvGrpSpPr/>
          <p:nvPr/>
        </p:nvGrpSpPr>
        <p:grpSpPr>
          <a:xfrm rot="0">
            <a:off x="2357365" y="1180145"/>
            <a:ext cx="1299487" cy="129948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CBC8"/>
            </a:solidFill>
          </p:spPr>
        </p:sp>
      </p:grpSp>
      <p:grpSp>
        <p:nvGrpSpPr>
          <p:cNvPr name="Group 14" id="14"/>
          <p:cNvGrpSpPr/>
          <p:nvPr/>
        </p:nvGrpSpPr>
        <p:grpSpPr>
          <a:xfrm rot="0">
            <a:off x="10623102" y="1304967"/>
            <a:ext cx="1174665" cy="1174665"/>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6" id="16"/>
          <p:cNvGrpSpPr/>
          <p:nvPr/>
        </p:nvGrpSpPr>
        <p:grpSpPr>
          <a:xfrm rot="0">
            <a:off x="14755970" y="1304967"/>
            <a:ext cx="1174665" cy="117466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8" id="18"/>
          <p:cNvSpPr/>
          <p:nvPr/>
        </p:nvSpPr>
        <p:spPr>
          <a:xfrm flipH="false" flipV="false" rot="0">
            <a:off x="2482232" y="1384906"/>
            <a:ext cx="1049752" cy="868314"/>
          </a:xfrm>
          <a:custGeom>
            <a:avLst/>
            <a:gdLst/>
            <a:ahLst/>
            <a:cxnLst/>
            <a:rect r="r" b="b" t="t" l="l"/>
            <a:pathLst>
              <a:path h="868314" w="1049752">
                <a:moveTo>
                  <a:pt x="0" y="0"/>
                </a:moveTo>
                <a:lnTo>
                  <a:pt x="1049753" y="0"/>
                </a:lnTo>
                <a:lnTo>
                  <a:pt x="1049753" y="868313"/>
                </a:lnTo>
                <a:lnTo>
                  <a:pt x="0" y="868313"/>
                </a:lnTo>
                <a:lnTo>
                  <a:pt x="0" y="0"/>
                </a:lnTo>
                <a:close/>
              </a:path>
            </a:pathLst>
          </a:custGeom>
          <a:blipFill>
            <a:blip r:embed="rId2"/>
            <a:stretch>
              <a:fillRect l="0" t="0" r="0" b="0"/>
            </a:stretch>
          </a:blipFill>
        </p:spPr>
      </p:sp>
      <p:grpSp>
        <p:nvGrpSpPr>
          <p:cNvPr name="Group 19" id="19"/>
          <p:cNvGrpSpPr/>
          <p:nvPr/>
        </p:nvGrpSpPr>
        <p:grpSpPr>
          <a:xfrm rot="0">
            <a:off x="6427822" y="1242556"/>
            <a:ext cx="1299487" cy="1299487"/>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CBC8"/>
            </a:solidFill>
          </p:spPr>
        </p:sp>
      </p:grpSp>
      <p:sp>
        <p:nvSpPr>
          <p:cNvPr name="Freeform 21" id="21"/>
          <p:cNvSpPr/>
          <p:nvPr/>
        </p:nvSpPr>
        <p:spPr>
          <a:xfrm flipH="false" flipV="false" rot="0">
            <a:off x="6593605" y="1339033"/>
            <a:ext cx="967921" cy="1140599"/>
          </a:xfrm>
          <a:custGeom>
            <a:avLst/>
            <a:gdLst/>
            <a:ahLst/>
            <a:cxnLst/>
            <a:rect r="r" b="b" t="t" l="l"/>
            <a:pathLst>
              <a:path h="1140599" w="967921">
                <a:moveTo>
                  <a:pt x="0" y="0"/>
                </a:moveTo>
                <a:lnTo>
                  <a:pt x="967921" y="0"/>
                </a:lnTo>
                <a:lnTo>
                  <a:pt x="967921" y="1140599"/>
                </a:lnTo>
                <a:lnTo>
                  <a:pt x="0" y="1140599"/>
                </a:lnTo>
                <a:lnTo>
                  <a:pt x="0" y="0"/>
                </a:lnTo>
                <a:close/>
              </a:path>
            </a:pathLst>
          </a:custGeom>
          <a:blipFill>
            <a:blip r:embed="rId3"/>
            <a:stretch>
              <a:fillRect l="0" t="0" r="-322770" b="0"/>
            </a:stretch>
          </a:blipFill>
        </p:spPr>
      </p:sp>
      <p:sp>
        <p:nvSpPr>
          <p:cNvPr name="Freeform 22" id="22"/>
          <p:cNvSpPr/>
          <p:nvPr/>
        </p:nvSpPr>
        <p:spPr>
          <a:xfrm flipH="false" flipV="false" rot="0">
            <a:off x="10731802" y="1467604"/>
            <a:ext cx="1019676" cy="849391"/>
          </a:xfrm>
          <a:custGeom>
            <a:avLst/>
            <a:gdLst/>
            <a:ahLst/>
            <a:cxnLst/>
            <a:rect r="r" b="b" t="t" l="l"/>
            <a:pathLst>
              <a:path h="849391" w="1019676">
                <a:moveTo>
                  <a:pt x="0" y="0"/>
                </a:moveTo>
                <a:lnTo>
                  <a:pt x="1019676" y="0"/>
                </a:lnTo>
                <a:lnTo>
                  <a:pt x="1019676" y="849391"/>
                </a:lnTo>
                <a:lnTo>
                  <a:pt x="0" y="849391"/>
                </a:lnTo>
                <a:lnTo>
                  <a:pt x="0" y="0"/>
                </a:lnTo>
                <a:close/>
              </a:path>
            </a:pathLst>
          </a:custGeom>
          <a:blipFill>
            <a:blip r:embed="rId4"/>
            <a:stretch>
              <a:fillRect l="0" t="0" r="-185698" b="0"/>
            </a:stretch>
          </a:blipFill>
        </p:spPr>
      </p:sp>
      <p:sp>
        <p:nvSpPr>
          <p:cNvPr name="Freeform 23" id="23"/>
          <p:cNvSpPr/>
          <p:nvPr/>
        </p:nvSpPr>
        <p:spPr>
          <a:xfrm flipH="false" flipV="false" rot="0">
            <a:off x="15021316" y="1480632"/>
            <a:ext cx="643973" cy="857401"/>
          </a:xfrm>
          <a:custGeom>
            <a:avLst/>
            <a:gdLst/>
            <a:ahLst/>
            <a:cxnLst/>
            <a:rect r="r" b="b" t="t" l="l"/>
            <a:pathLst>
              <a:path h="857401" w="643973">
                <a:moveTo>
                  <a:pt x="0" y="0"/>
                </a:moveTo>
                <a:lnTo>
                  <a:pt x="643973" y="0"/>
                </a:lnTo>
                <a:lnTo>
                  <a:pt x="643973" y="857401"/>
                </a:lnTo>
                <a:lnTo>
                  <a:pt x="0" y="857401"/>
                </a:lnTo>
                <a:lnTo>
                  <a:pt x="0" y="0"/>
                </a:lnTo>
                <a:close/>
              </a:path>
            </a:pathLst>
          </a:custGeom>
          <a:blipFill>
            <a:blip r:embed="rId5"/>
            <a:stretch>
              <a:fillRect l="0" t="0" r="0" b="-37697"/>
            </a:stretch>
          </a:blipFill>
        </p:spPr>
      </p:sp>
      <p:sp>
        <p:nvSpPr>
          <p:cNvPr name="Freeform 24" id="24"/>
          <p:cNvSpPr/>
          <p:nvPr/>
        </p:nvSpPr>
        <p:spPr>
          <a:xfrm flipH="false" flipV="false" rot="0">
            <a:off x="2433767" y="5783003"/>
            <a:ext cx="1174620" cy="1019693"/>
          </a:xfrm>
          <a:custGeom>
            <a:avLst/>
            <a:gdLst/>
            <a:ahLst/>
            <a:cxnLst/>
            <a:rect r="r" b="b" t="t" l="l"/>
            <a:pathLst>
              <a:path h="1019693" w="1174620">
                <a:moveTo>
                  <a:pt x="0" y="0"/>
                </a:moveTo>
                <a:lnTo>
                  <a:pt x="1174619" y="0"/>
                </a:lnTo>
                <a:lnTo>
                  <a:pt x="1174619" y="1019693"/>
                </a:lnTo>
                <a:lnTo>
                  <a:pt x="0" y="1019693"/>
                </a:lnTo>
                <a:lnTo>
                  <a:pt x="0" y="0"/>
                </a:lnTo>
                <a:close/>
              </a:path>
            </a:pathLst>
          </a:custGeom>
          <a:blipFill>
            <a:blip r:embed="rId6"/>
            <a:stretch>
              <a:fillRect l="0" t="0" r="-186040" b="0"/>
            </a:stretch>
          </a:blipFill>
        </p:spPr>
      </p:sp>
      <p:sp>
        <p:nvSpPr>
          <p:cNvPr name="Freeform 25" id="25"/>
          <p:cNvSpPr/>
          <p:nvPr/>
        </p:nvSpPr>
        <p:spPr>
          <a:xfrm flipH="false" flipV="false" rot="0">
            <a:off x="6490233" y="5628031"/>
            <a:ext cx="1174665" cy="1174665"/>
          </a:xfrm>
          <a:custGeom>
            <a:avLst/>
            <a:gdLst/>
            <a:ahLst/>
            <a:cxnLst/>
            <a:rect r="r" b="b" t="t" l="l"/>
            <a:pathLst>
              <a:path h="1174665" w="1174665">
                <a:moveTo>
                  <a:pt x="0" y="0"/>
                </a:moveTo>
                <a:lnTo>
                  <a:pt x="1174665" y="0"/>
                </a:lnTo>
                <a:lnTo>
                  <a:pt x="1174665" y="1174665"/>
                </a:lnTo>
                <a:lnTo>
                  <a:pt x="0" y="1174665"/>
                </a:lnTo>
                <a:lnTo>
                  <a:pt x="0" y="0"/>
                </a:lnTo>
                <a:close/>
              </a:path>
            </a:pathLst>
          </a:custGeom>
          <a:blipFill>
            <a:blip r:embed="rId7"/>
            <a:stretch>
              <a:fillRect l="0" t="0" r="0" b="0"/>
            </a:stretch>
          </a:blipFill>
        </p:spPr>
      </p:sp>
      <p:sp>
        <p:nvSpPr>
          <p:cNvPr name="TextBox 26" id="26"/>
          <p:cNvSpPr txBox="true"/>
          <p:nvPr/>
        </p:nvSpPr>
        <p:spPr>
          <a:xfrm rot="0">
            <a:off x="1660232" y="7387194"/>
            <a:ext cx="2568930" cy="495300"/>
          </a:xfrm>
          <a:prstGeom prst="rect">
            <a:avLst/>
          </a:prstGeom>
        </p:spPr>
        <p:txBody>
          <a:bodyPr anchor="t" rtlCol="false" tIns="0" lIns="0" bIns="0" rIns="0">
            <a:spAutoFit/>
          </a:bodyPr>
          <a:lstStyle/>
          <a:p>
            <a:pPr algn="ctr">
              <a:lnSpc>
                <a:spcPts val="3600"/>
              </a:lnSpc>
            </a:pPr>
            <a:r>
              <a:rPr lang="en-US" sz="3000">
                <a:solidFill>
                  <a:srgbClr val="373533"/>
                </a:solidFill>
                <a:latin typeface="Migra Extra-Light"/>
                <a:ea typeface="Migra Extra-Light"/>
                <a:cs typeface="Migra Extra-Light"/>
                <a:sym typeface="Migra Extra-Light"/>
              </a:rPr>
              <a:t>Postman</a:t>
            </a:r>
          </a:p>
        </p:txBody>
      </p:sp>
      <p:sp>
        <p:nvSpPr>
          <p:cNvPr name="TextBox 27" id="27"/>
          <p:cNvSpPr txBox="true"/>
          <p:nvPr/>
        </p:nvSpPr>
        <p:spPr>
          <a:xfrm rot="0">
            <a:off x="5340538" y="7387194"/>
            <a:ext cx="3474056" cy="495300"/>
          </a:xfrm>
          <a:prstGeom prst="rect">
            <a:avLst/>
          </a:prstGeom>
        </p:spPr>
        <p:txBody>
          <a:bodyPr anchor="t" rtlCol="false" tIns="0" lIns="0" bIns="0" rIns="0">
            <a:spAutoFit/>
          </a:bodyPr>
          <a:lstStyle/>
          <a:p>
            <a:pPr algn="ctr">
              <a:lnSpc>
                <a:spcPts val="3600"/>
              </a:lnSpc>
            </a:pPr>
            <a:r>
              <a:rPr lang="en-US" sz="3000">
                <a:solidFill>
                  <a:srgbClr val="373533"/>
                </a:solidFill>
                <a:latin typeface="Migra Extra-Light"/>
                <a:ea typeface="Migra Extra-Light"/>
                <a:cs typeface="Migra Extra-Light"/>
                <a:sym typeface="Migra Extra-Light"/>
              </a:rPr>
              <a:t>Mysql</a:t>
            </a:r>
          </a:p>
        </p:txBody>
      </p:sp>
      <p:sp>
        <p:nvSpPr>
          <p:cNvPr name="TextBox 28" id="28"/>
          <p:cNvSpPr txBox="true"/>
          <p:nvPr/>
        </p:nvSpPr>
        <p:spPr>
          <a:xfrm rot="0">
            <a:off x="9473406" y="7387194"/>
            <a:ext cx="3474056" cy="495300"/>
          </a:xfrm>
          <a:prstGeom prst="rect">
            <a:avLst/>
          </a:prstGeom>
        </p:spPr>
        <p:txBody>
          <a:bodyPr anchor="t" rtlCol="false" tIns="0" lIns="0" bIns="0" rIns="0">
            <a:spAutoFit/>
          </a:bodyPr>
          <a:lstStyle/>
          <a:p>
            <a:pPr algn="ctr">
              <a:lnSpc>
                <a:spcPts val="3600"/>
              </a:lnSpc>
            </a:pPr>
            <a:r>
              <a:rPr lang="en-US" sz="3000">
                <a:solidFill>
                  <a:srgbClr val="373533"/>
                </a:solidFill>
                <a:latin typeface="Migra Extra-Light"/>
                <a:ea typeface="Migra Extra-Light"/>
                <a:cs typeface="Migra Extra-Light"/>
                <a:sym typeface="Migra Extra-Light"/>
              </a:rPr>
              <a:t>Github</a:t>
            </a:r>
          </a:p>
        </p:txBody>
      </p:sp>
      <p:sp>
        <p:nvSpPr>
          <p:cNvPr name="TextBox 29" id="29"/>
          <p:cNvSpPr txBox="true"/>
          <p:nvPr/>
        </p:nvSpPr>
        <p:spPr>
          <a:xfrm rot="0">
            <a:off x="13606275" y="7387194"/>
            <a:ext cx="3474056" cy="495300"/>
          </a:xfrm>
          <a:prstGeom prst="rect">
            <a:avLst/>
          </a:prstGeom>
        </p:spPr>
        <p:txBody>
          <a:bodyPr anchor="t" rtlCol="false" tIns="0" lIns="0" bIns="0" rIns="0">
            <a:spAutoFit/>
          </a:bodyPr>
          <a:lstStyle/>
          <a:p>
            <a:pPr algn="ctr">
              <a:lnSpc>
                <a:spcPts val="3600"/>
              </a:lnSpc>
            </a:pPr>
            <a:r>
              <a:rPr lang="en-US" sz="3000">
                <a:solidFill>
                  <a:srgbClr val="373533"/>
                </a:solidFill>
                <a:latin typeface="Migra Extra-Light"/>
                <a:ea typeface="Migra Extra-Light"/>
                <a:cs typeface="Migra Extra-Light"/>
                <a:sym typeface="Migra Extra-Light"/>
              </a:rPr>
              <a:t>Figma</a:t>
            </a:r>
          </a:p>
        </p:txBody>
      </p:sp>
      <p:sp>
        <p:nvSpPr>
          <p:cNvPr name="TextBox 30" id="30"/>
          <p:cNvSpPr txBox="true"/>
          <p:nvPr/>
        </p:nvSpPr>
        <p:spPr>
          <a:xfrm rot="0">
            <a:off x="1660232" y="2986644"/>
            <a:ext cx="2568930" cy="495300"/>
          </a:xfrm>
          <a:prstGeom prst="rect">
            <a:avLst/>
          </a:prstGeom>
        </p:spPr>
        <p:txBody>
          <a:bodyPr anchor="t" rtlCol="false" tIns="0" lIns="0" bIns="0" rIns="0">
            <a:spAutoFit/>
          </a:bodyPr>
          <a:lstStyle/>
          <a:p>
            <a:pPr algn="ctr">
              <a:lnSpc>
                <a:spcPts val="3600"/>
              </a:lnSpc>
            </a:pPr>
            <a:r>
              <a:rPr lang="en-US" sz="3000">
                <a:solidFill>
                  <a:srgbClr val="373533"/>
                </a:solidFill>
                <a:latin typeface="Migra Extra-Light"/>
                <a:ea typeface="Migra Extra-Light"/>
                <a:cs typeface="Migra Extra-Light"/>
                <a:sym typeface="Migra Extra-Light"/>
              </a:rPr>
              <a:t>Spring</a:t>
            </a:r>
          </a:p>
        </p:txBody>
      </p:sp>
      <p:sp>
        <p:nvSpPr>
          <p:cNvPr name="TextBox 31" id="31"/>
          <p:cNvSpPr txBox="true"/>
          <p:nvPr/>
        </p:nvSpPr>
        <p:spPr>
          <a:xfrm rot="0">
            <a:off x="1028700" y="4117340"/>
            <a:ext cx="3831995" cy="264160"/>
          </a:xfrm>
          <a:prstGeom prst="rect">
            <a:avLst/>
          </a:prstGeom>
        </p:spPr>
        <p:txBody>
          <a:bodyPr anchor="t" rtlCol="false" tIns="0" lIns="0" bIns="0" rIns="0">
            <a:spAutoFit/>
          </a:bodyPr>
          <a:lstStyle/>
          <a:p>
            <a:pPr algn="ctr">
              <a:lnSpc>
                <a:spcPts val="2240"/>
              </a:lnSpc>
              <a:spcBef>
                <a:spcPct val="0"/>
              </a:spcBef>
            </a:pPr>
            <a:r>
              <a:rPr lang="en-US" sz="1600">
                <a:solidFill>
                  <a:srgbClr val="5E5B58"/>
                </a:solidFill>
                <a:latin typeface="Open Sauce"/>
                <a:ea typeface="Open Sauce"/>
                <a:cs typeface="Open Sauce"/>
                <a:sym typeface="Open Sauce"/>
              </a:rPr>
              <a:t>Backend</a:t>
            </a:r>
          </a:p>
        </p:txBody>
      </p:sp>
      <p:sp>
        <p:nvSpPr>
          <p:cNvPr name="TextBox 32" id="32"/>
          <p:cNvSpPr txBox="true"/>
          <p:nvPr/>
        </p:nvSpPr>
        <p:spPr>
          <a:xfrm rot="0">
            <a:off x="5340538" y="2986644"/>
            <a:ext cx="3474056" cy="495300"/>
          </a:xfrm>
          <a:prstGeom prst="rect">
            <a:avLst/>
          </a:prstGeom>
        </p:spPr>
        <p:txBody>
          <a:bodyPr anchor="t" rtlCol="false" tIns="0" lIns="0" bIns="0" rIns="0">
            <a:spAutoFit/>
          </a:bodyPr>
          <a:lstStyle/>
          <a:p>
            <a:pPr algn="ctr">
              <a:lnSpc>
                <a:spcPts val="3600"/>
              </a:lnSpc>
            </a:pPr>
            <a:r>
              <a:rPr lang="en-US" sz="3000">
                <a:solidFill>
                  <a:srgbClr val="373533"/>
                </a:solidFill>
                <a:latin typeface="Migra Extra-Light"/>
                <a:ea typeface="Migra Extra-Light"/>
                <a:cs typeface="Migra Extra-Light"/>
                <a:sym typeface="Migra Extra-Light"/>
              </a:rPr>
              <a:t>Angular</a:t>
            </a:r>
          </a:p>
        </p:txBody>
      </p:sp>
      <p:sp>
        <p:nvSpPr>
          <p:cNvPr name="TextBox 33" id="33"/>
          <p:cNvSpPr txBox="true"/>
          <p:nvPr/>
        </p:nvSpPr>
        <p:spPr>
          <a:xfrm rot="0">
            <a:off x="5161568" y="4117340"/>
            <a:ext cx="3831995" cy="264160"/>
          </a:xfrm>
          <a:prstGeom prst="rect">
            <a:avLst/>
          </a:prstGeom>
        </p:spPr>
        <p:txBody>
          <a:bodyPr anchor="t" rtlCol="false" tIns="0" lIns="0" bIns="0" rIns="0">
            <a:spAutoFit/>
          </a:bodyPr>
          <a:lstStyle/>
          <a:p>
            <a:pPr algn="ctr">
              <a:lnSpc>
                <a:spcPts val="2240"/>
              </a:lnSpc>
              <a:spcBef>
                <a:spcPct val="0"/>
              </a:spcBef>
            </a:pPr>
            <a:r>
              <a:rPr lang="en-US" sz="1600">
                <a:solidFill>
                  <a:srgbClr val="5E5B58"/>
                </a:solidFill>
                <a:latin typeface="Open Sauce"/>
                <a:ea typeface="Open Sauce"/>
                <a:cs typeface="Open Sauce"/>
                <a:sym typeface="Open Sauce"/>
              </a:rPr>
              <a:t>Frontend</a:t>
            </a:r>
          </a:p>
        </p:txBody>
      </p:sp>
      <p:sp>
        <p:nvSpPr>
          <p:cNvPr name="TextBox 34" id="34"/>
          <p:cNvSpPr txBox="true"/>
          <p:nvPr/>
        </p:nvSpPr>
        <p:spPr>
          <a:xfrm rot="0">
            <a:off x="9473406" y="2986644"/>
            <a:ext cx="3474056" cy="495300"/>
          </a:xfrm>
          <a:prstGeom prst="rect">
            <a:avLst/>
          </a:prstGeom>
        </p:spPr>
        <p:txBody>
          <a:bodyPr anchor="t" rtlCol="false" tIns="0" lIns="0" bIns="0" rIns="0">
            <a:spAutoFit/>
          </a:bodyPr>
          <a:lstStyle/>
          <a:p>
            <a:pPr algn="ctr">
              <a:lnSpc>
                <a:spcPts val="3600"/>
              </a:lnSpc>
            </a:pPr>
            <a:r>
              <a:rPr lang="en-US" sz="3000">
                <a:solidFill>
                  <a:srgbClr val="373533"/>
                </a:solidFill>
                <a:latin typeface="Migra Extra-Light"/>
                <a:ea typeface="Migra Extra-Light"/>
                <a:cs typeface="Migra Extra-Light"/>
                <a:sym typeface="Migra Extra-Light"/>
              </a:rPr>
              <a:t>JWT</a:t>
            </a:r>
          </a:p>
        </p:txBody>
      </p:sp>
      <p:sp>
        <p:nvSpPr>
          <p:cNvPr name="TextBox 35" id="35"/>
          <p:cNvSpPr txBox="true"/>
          <p:nvPr/>
        </p:nvSpPr>
        <p:spPr>
          <a:xfrm rot="0">
            <a:off x="9294437" y="3841115"/>
            <a:ext cx="3831995" cy="264160"/>
          </a:xfrm>
          <a:prstGeom prst="rect">
            <a:avLst/>
          </a:prstGeom>
        </p:spPr>
        <p:txBody>
          <a:bodyPr anchor="t" rtlCol="false" tIns="0" lIns="0" bIns="0" rIns="0">
            <a:spAutoFit/>
          </a:bodyPr>
          <a:lstStyle/>
          <a:p>
            <a:pPr algn="ctr">
              <a:lnSpc>
                <a:spcPts val="2240"/>
              </a:lnSpc>
              <a:spcBef>
                <a:spcPct val="0"/>
              </a:spcBef>
            </a:pPr>
            <a:r>
              <a:rPr lang="en-US" sz="1600">
                <a:solidFill>
                  <a:srgbClr val="5E5B58"/>
                </a:solidFill>
                <a:latin typeface="Open Sauce"/>
                <a:ea typeface="Open Sauce"/>
                <a:cs typeface="Open Sauce"/>
                <a:sym typeface="Open Sauce"/>
              </a:rPr>
              <a:t>Securité</a:t>
            </a:r>
          </a:p>
        </p:txBody>
      </p:sp>
      <p:sp>
        <p:nvSpPr>
          <p:cNvPr name="TextBox 36" id="36"/>
          <p:cNvSpPr txBox="true"/>
          <p:nvPr/>
        </p:nvSpPr>
        <p:spPr>
          <a:xfrm rot="0">
            <a:off x="13606275" y="2986644"/>
            <a:ext cx="3474056" cy="495300"/>
          </a:xfrm>
          <a:prstGeom prst="rect">
            <a:avLst/>
          </a:prstGeom>
        </p:spPr>
        <p:txBody>
          <a:bodyPr anchor="t" rtlCol="false" tIns="0" lIns="0" bIns="0" rIns="0">
            <a:spAutoFit/>
          </a:bodyPr>
          <a:lstStyle/>
          <a:p>
            <a:pPr algn="ctr">
              <a:lnSpc>
                <a:spcPts val="3600"/>
              </a:lnSpc>
            </a:pPr>
            <a:r>
              <a:rPr lang="en-US" sz="3000">
                <a:solidFill>
                  <a:srgbClr val="373533"/>
                </a:solidFill>
                <a:latin typeface="Migra Extra-Light"/>
                <a:ea typeface="Migra Extra-Light"/>
                <a:cs typeface="Migra Extra-Light"/>
                <a:sym typeface="Migra Extra-Light"/>
              </a:rPr>
              <a:t>Java</a:t>
            </a:r>
          </a:p>
        </p:txBody>
      </p:sp>
      <p:sp>
        <p:nvSpPr>
          <p:cNvPr name="TextBox 37" id="37"/>
          <p:cNvSpPr txBox="true"/>
          <p:nvPr/>
        </p:nvSpPr>
        <p:spPr>
          <a:xfrm rot="0">
            <a:off x="13427305" y="3841115"/>
            <a:ext cx="3831995" cy="264160"/>
          </a:xfrm>
          <a:prstGeom prst="rect">
            <a:avLst/>
          </a:prstGeom>
        </p:spPr>
        <p:txBody>
          <a:bodyPr anchor="t" rtlCol="false" tIns="0" lIns="0" bIns="0" rIns="0">
            <a:spAutoFit/>
          </a:bodyPr>
          <a:lstStyle/>
          <a:p>
            <a:pPr algn="ctr">
              <a:lnSpc>
                <a:spcPts val="2240"/>
              </a:lnSpc>
              <a:spcBef>
                <a:spcPct val="0"/>
              </a:spcBef>
            </a:pPr>
            <a:r>
              <a:rPr lang="en-US" sz="1600">
                <a:solidFill>
                  <a:srgbClr val="5E5B58"/>
                </a:solidFill>
                <a:latin typeface="Open Sauce"/>
                <a:ea typeface="Open Sauce"/>
                <a:cs typeface="Open Sauce"/>
                <a:sym typeface="Open Sauce"/>
              </a:rPr>
              <a:t>Language</a:t>
            </a:r>
          </a:p>
        </p:txBody>
      </p:sp>
      <p:sp>
        <p:nvSpPr>
          <p:cNvPr name="TextBox 38" id="38"/>
          <p:cNvSpPr txBox="true"/>
          <p:nvPr/>
        </p:nvSpPr>
        <p:spPr>
          <a:xfrm rot="0">
            <a:off x="682123" y="360179"/>
            <a:ext cx="4677907" cy="476885"/>
          </a:xfrm>
          <a:prstGeom prst="rect">
            <a:avLst/>
          </a:prstGeom>
        </p:spPr>
        <p:txBody>
          <a:bodyPr anchor="t" rtlCol="false" tIns="0" lIns="0" bIns="0" rIns="0">
            <a:spAutoFit/>
          </a:bodyPr>
          <a:lstStyle/>
          <a:p>
            <a:pPr algn="l">
              <a:lnSpc>
                <a:spcPts val="3399"/>
              </a:lnSpc>
              <a:spcBef>
                <a:spcPct val="0"/>
              </a:spcBef>
            </a:pPr>
            <a:r>
              <a:rPr lang="en-US" b="true" sz="3399">
                <a:solidFill>
                  <a:srgbClr val="B1945A"/>
                </a:solidFill>
                <a:latin typeface="Migra Ultra-Bold"/>
                <a:ea typeface="Migra Ultra-Bold"/>
                <a:cs typeface="Migra Ultra-Bold"/>
                <a:sym typeface="Migra Ultra-Bold"/>
              </a:rPr>
              <a:t>Outils Utilisé</a:t>
            </a:r>
          </a:p>
        </p:txBody>
      </p:sp>
      <p:sp>
        <p:nvSpPr>
          <p:cNvPr name="Freeform 39" id="39"/>
          <p:cNvSpPr/>
          <p:nvPr/>
        </p:nvSpPr>
        <p:spPr>
          <a:xfrm flipH="false" flipV="false" rot="0">
            <a:off x="10745231" y="5857337"/>
            <a:ext cx="930407" cy="871026"/>
          </a:xfrm>
          <a:custGeom>
            <a:avLst/>
            <a:gdLst/>
            <a:ahLst/>
            <a:cxnLst/>
            <a:rect r="r" b="b" t="t" l="l"/>
            <a:pathLst>
              <a:path h="871026" w="930407">
                <a:moveTo>
                  <a:pt x="0" y="0"/>
                </a:moveTo>
                <a:lnTo>
                  <a:pt x="930407" y="0"/>
                </a:lnTo>
                <a:lnTo>
                  <a:pt x="930407" y="871025"/>
                </a:lnTo>
                <a:lnTo>
                  <a:pt x="0" y="871025"/>
                </a:lnTo>
                <a:lnTo>
                  <a:pt x="0" y="0"/>
                </a:lnTo>
                <a:close/>
              </a:path>
            </a:pathLst>
          </a:custGeom>
          <a:blipFill>
            <a:blip r:embed="rId8"/>
            <a:stretch>
              <a:fillRect l="-71178" t="0" r="-74325" b="-47510"/>
            </a:stretch>
          </a:blipFill>
        </p:spPr>
      </p:sp>
      <p:sp>
        <p:nvSpPr>
          <p:cNvPr name="Freeform 40" id="40"/>
          <p:cNvSpPr/>
          <p:nvPr/>
        </p:nvSpPr>
        <p:spPr>
          <a:xfrm flipH="false" flipV="false" rot="0">
            <a:off x="15157897" y="5885826"/>
            <a:ext cx="507392" cy="842537"/>
          </a:xfrm>
          <a:custGeom>
            <a:avLst/>
            <a:gdLst/>
            <a:ahLst/>
            <a:cxnLst/>
            <a:rect r="r" b="b" t="t" l="l"/>
            <a:pathLst>
              <a:path h="842537" w="507392">
                <a:moveTo>
                  <a:pt x="0" y="0"/>
                </a:moveTo>
                <a:lnTo>
                  <a:pt x="507392" y="0"/>
                </a:lnTo>
                <a:lnTo>
                  <a:pt x="507392" y="842536"/>
                </a:lnTo>
                <a:lnTo>
                  <a:pt x="0" y="842536"/>
                </a:lnTo>
                <a:lnTo>
                  <a:pt x="0" y="0"/>
                </a:lnTo>
                <a:close/>
              </a:path>
            </a:pathLst>
          </a:custGeom>
          <a:blipFill>
            <a:blip r:embed="rId9"/>
            <a:stretch>
              <a:fillRect l="0" t="-20895" r="-320322" b="-21488"/>
            </a:stretch>
          </a:blipFill>
        </p:spPr>
      </p:sp>
      <p:sp>
        <p:nvSpPr>
          <p:cNvPr name="TextBox 41" id="41"/>
          <p:cNvSpPr txBox="true"/>
          <p:nvPr/>
        </p:nvSpPr>
        <p:spPr>
          <a:xfrm rot="0">
            <a:off x="1028700" y="8406369"/>
            <a:ext cx="3831995" cy="264160"/>
          </a:xfrm>
          <a:prstGeom prst="rect">
            <a:avLst/>
          </a:prstGeom>
        </p:spPr>
        <p:txBody>
          <a:bodyPr anchor="t" rtlCol="false" tIns="0" lIns="0" bIns="0" rIns="0">
            <a:spAutoFit/>
          </a:bodyPr>
          <a:lstStyle/>
          <a:p>
            <a:pPr algn="ctr">
              <a:lnSpc>
                <a:spcPts val="2240"/>
              </a:lnSpc>
              <a:spcBef>
                <a:spcPct val="0"/>
              </a:spcBef>
            </a:pPr>
            <a:r>
              <a:rPr lang="en-US" sz="1600">
                <a:solidFill>
                  <a:srgbClr val="5E5B58"/>
                </a:solidFill>
                <a:latin typeface="Open Sauce"/>
                <a:ea typeface="Open Sauce"/>
                <a:cs typeface="Open Sauce"/>
                <a:sym typeface="Open Sauce"/>
              </a:rPr>
              <a:t>Test</a:t>
            </a:r>
          </a:p>
        </p:txBody>
      </p:sp>
      <p:sp>
        <p:nvSpPr>
          <p:cNvPr name="TextBox 42" id="42"/>
          <p:cNvSpPr txBox="true"/>
          <p:nvPr/>
        </p:nvSpPr>
        <p:spPr>
          <a:xfrm rot="0">
            <a:off x="5312005" y="8406369"/>
            <a:ext cx="3831995" cy="264160"/>
          </a:xfrm>
          <a:prstGeom prst="rect">
            <a:avLst/>
          </a:prstGeom>
        </p:spPr>
        <p:txBody>
          <a:bodyPr anchor="t" rtlCol="false" tIns="0" lIns="0" bIns="0" rIns="0">
            <a:spAutoFit/>
          </a:bodyPr>
          <a:lstStyle/>
          <a:p>
            <a:pPr algn="ctr">
              <a:lnSpc>
                <a:spcPts val="2240"/>
              </a:lnSpc>
              <a:spcBef>
                <a:spcPct val="0"/>
              </a:spcBef>
            </a:pPr>
            <a:r>
              <a:rPr lang="en-US" sz="1600">
                <a:solidFill>
                  <a:srgbClr val="5E5B58"/>
                </a:solidFill>
                <a:latin typeface="Open Sauce"/>
                <a:ea typeface="Open Sauce"/>
                <a:cs typeface="Open Sauce"/>
                <a:sym typeface="Open Sauce"/>
              </a:rPr>
              <a:t>Base de données</a:t>
            </a:r>
          </a:p>
        </p:txBody>
      </p:sp>
      <p:sp>
        <p:nvSpPr>
          <p:cNvPr name="TextBox 43" id="43"/>
          <p:cNvSpPr txBox="true"/>
          <p:nvPr/>
        </p:nvSpPr>
        <p:spPr>
          <a:xfrm rot="0">
            <a:off x="9294437" y="8406369"/>
            <a:ext cx="3831995" cy="264160"/>
          </a:xfrm>
          <a:prstGeom prst="rect">
            <a:avLst/>
          </a:prstGeom>
        </p:spPr>
        <p:txBody>
          <a:bodyPr anchor="t" rtlCol="false" tIns="0" lIns="0" bIns="0" rIns="0">
            <a:spAutoFit/>
          </a:bodyPr>
          <a:lstStyle/>
          <a:p>
            <a:pPr algn="ctr">
              <a:lnSpc>
                <a:spcPts val="2240"/>
              </a:lnSpc>
              <a:spcBef>
                <a:spcPct val="0"/>
              </a:spcBef>
            </a:pPr>
            <a:r>
              <a:rPr lang="en-US" sz="1600">
                <a:solidFill>
                  <a:srgbClr val="5E5B58"/>
                </a:solidFill>
                <a:latin typeface="Open Sauce"/>
                <a:ea typeface="Open Sauce"/>
                <a:cs typeface="Open Sauce"/>
                <a:sym typeface="Open Sauce"/>
              </a:rPr>
              <a:t>Version Controll</a:t>
            </a:r>
          </a:p>
        </p:txBody>
      </p:sp>
      <p:sp>
        <p:nvSpPr>
          <p:cNvPr name="TextBox 44" id="44"/>
          <p:cNvSpPr txBox="true"/>
          <p:nvPr/>
        </p:nvSpPr>
        <p:spPr>
          <a:xfrm rot="0">
            <a:off x="13574107" y="8539719"/>
            <a:ext cx="3831995" cy="264160"/>
          </a:xfrm>
          <a:prstGeom prst="rect">
            <a:avLst/>
          </a:prstGeom>
        </p:spPr>
        <p:txBody>
          <a:bodyPr anchor="t" rtlCol="false" tIns="0" lIns="0" bIns="0" rIns="0">
            <a:spAutoFit/>
          </a:bodyPr>
          <a:lstStyle/>
          <a:p>
            <a:pPr algn="ctr">
              <a:lnSpc>
                <a:spcPts val="2240"/>
              </a:lnSpc>
              <a:spcBef>
                <a:spcPct val="0"/>
              </a:spcBef>
            </a:pPr>
            <a:r>
              <a:rPr lang="en-US" sz="1600">
                <a:solidFill>
                  <a:srgbClr val="5E5B58"/>
                </a:solidFill>
                <a:latin typeface="Open Sauce"/>
                <a:ea typeface="Open Sauce"/>
                <a:cs typeface="Open Sauce"/>
                <a:sym typeface="Open Sauce"/>
              </a:rPr>
              <a:t>Design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57413" y="321983"/>
            <a:ext cx="14427027" cy="882015"/>
          </a:xfrm>
          <a:prstGeom prst="rect">
            <a:avLst/>
          </a:prstGeom>
          <a:solidFill>
            <a:srgbClr val="B1945A">
              <a:alpha val="63922"/>
            </a:srgbClr>
          </a:solidFill>
        </p:spPr>
      </p:sp>
      <p:sp>
        <p:nvSpPr>
          <p:cNvPr name="Freeform 3" id="3"/>
          <p:cNvSpPr/>
          <p:nvPr/>
        </p:nvSpPr>
        <p:spPr>
          <a:xfrm flipH="false" flipV="false" rot="0">
            <a:off x="6648087" y="3072033"/>
            <a:ext cx="2495913" cy="2912414"/>
          </a:xfrm>
          <a:custGeom>
            <a:avLst/>
            <a:gdLst/>
            <a:ahLst/>
            <a:cxnLst/>
            <a:rect r="r" b="b" t="t" l="l"/>
            <a:pathLst>
              <a:path h="2912414" w="2495913">
                <a:moveTo>
                  <a:pt x="0" y="0"/>
                </a:moveTo>
                <a:lnTo>
                  <a:pt x="2495913" y="0"/>
                </a:lnTo>
                <a:lnTo>
                  <a:pt x="2495913" y="2912414"/>
                </a:lnTo>
                <a:lnTo>
                  <a:pt x="0" y="2912414"/>
                </a:lnTo>
                <a:lnTo>
                  <a:pt x="0" y="0"/>
                </a:lnTo>
                <a:close/>
              </a:path>
            </a:pathLst>
          </a:custGeom>
          <a:blipFill>
            <a:blip r:embed="rId2"/>
            <a:stretch>
              <a:fillRect l="-233688" t="-13703" r="-210802" b="-49031"/>
            </a:stretch>
          </a:blipFill>
        </p:spPr>
      </p:sp>
      <p:sp>
        <p:nvSpPr>
          <p:cNvPr name="Freeform 4" id="4"/>
          <p:cNvSpPr/>
          <p:nvPr/>
        </p:nvSpPr>
        <p:spPr>
          <a:xfrm flipH="false" flipV="false" rot="0">
            <a:off x="708765" y="2297240"/>
            <a:ext cx="3053119" cy="4068232"/>
          </a:xfrm>
          <a:custGeom>
            <a:avLst/>
            <a:gdLst/>
            <a:ahLst/>
            <a:cxnLst/>
            <a:rect r="r" b="b" t="t" l="l"/>
            <a:pathLst>
              <a:path h="4068232" w="3053119">
                <a:moveTo>
                  <a:pt x="0" y="0"/>
                </a:moveTo>
                <a:lnTo>
                  <a:pt x="3053118" y="0"/>
                </a:lnTo>
                <a:lnTo>
                  <a:pt x="3053118" y="4068232"/>
                </a:lnTo>
                <a:lnTo>
                  <a:pt x="0" y="4068232"/>
                </a:lnTo>
                <a:lnTo>
                  <a:pt x="0" y="0"/>
                </a:lnTo>
                <a:close/>
              </a:path>
            </a:pathLst>
          </a:custGeom>
          <a:blipFill>
            <a:blip r:embed="rId3"/>
            <a:stretch>
              <a:fillRect l="-32584" t="-12392" r="-429707" b="-34775"/>
            </a:stretch>
          </a:blipFill>
        </p:spPr>
      </p:sp>
      <p:sp>
        <p:nvSpPr>
          <p:cNvPr name="Freeform 5" id="5"/>
          <p:cNvSpPr/>
          <p:nvPr/>
        </p:nvSpPr>
        <p:spPr>
          <a:xfrm flipH="false" flipV="false" rot="0">
            <a:off x="12344350" y="2494124"/>
            <a:ext cx="3727079" cy="4068232"/>
          </a:xfrm>
          <a:custGeom>
            <a:avLst/>
            <a:gdLst/>
            <a:ahLst/>
            <a:cxnLst/>
            <a:rect r="r" b="b" t="t" l="l"/>
            <a:pathLst>
              <a:path h="4068232" w="3727079">
                <a:moveTo>
                  <a:pt x="0" y="0"/>
                </a:moveTo>
                <a:lnTo>
                  <a:pt x="3727080" y="0"/>
                </a:lnTo>
                <a:lnTo>
                  <a:pt x="3727080" y="4068232"/>
                </a:lnTo>
                <a:lnTo>
                  <a:pt x="0" y="4068232"/>
                </a:lnTo>
                <a:lnTo>
                  <a:pt x="0" y="0"/>
                </a:lnTo>
                <a:close/>
              </a:path>
            </a:pathLst>
          </a:custGeom>
          <a:blipFill>
            <a:blip r:embed="rId2"/>
            <a:stretch>
              <a:fillRect l="-377247" t="-13703" r="-32088" b="-49031"/>
            </a:stretch>
          </a:blipFill>
        </p:spPr>
      </p:sp>
      <p:sp>
        <p:nvSpPr>
          <p:cNvPr name="Freeform 6" id="6"/>
          <p:cNvSpPr/>
          <p:nvPr/>
        </p:nvSpPr>
        <p:spPr>
          <a:xfrm flipH="false" flipV="false" rot="0">
            <a:off x="16323976" y="6365472"/>
            <a:ext cx="1964024" cy="3620985"/>
          </a:xfrm>
          <a:custGeom>
            <a:avLst/>
            <a:gdLst/>
            <a:ahLst/>
            <a:cxnLst/>
            <a:rect r="r" b="b" t="t" l="l"/>
            <a:pathLst>
              <a:path h="3620985" w="1964024">
                <a:moveTo>
                  <a:pt x="0" y="0"/>
                </a:moveTo>
                <a:lnTo>
                  <a:pt x="1964024" y="0"/>
                </a:lnTo>
                <a:lnTo>
                  <a:pt x="1964024" y="3620985"/>
                </a:lnTo>
                <a:lnTo>
                  <a:pt x="0" y="3620985"/>
                </a:lnTo>
                <a:lnTo>
                  <a:pt x="0" y="0"/>
                </a:lnTo>
                <a:close/>
              </a:path>
            </a:pathLst>
          </a:custGeom>
          <a:blipFill>
            <a:blip r:embed="rId4"/>
            <a:stretch>
              <a:fillRect l="-23496" t="0" r="-153564" b="0"/>
            </a:stretch>
          </a:blipFill>
        </p:spPr>
      </p:sp>
      <p:sp>
        <p:nvSpPr>
          <p:cNvPr name="TextBox 7" id="7"/>
          <p:cNvSpPr txBox="true"/>
          <p:nvPr/>
        </p:nvSpPr>
        <p:spPr>
          <a:xfrm rot="0">
            <a:off x="-275344" y="537248"/>
            <a:ext cx="1284928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Architecture de l’application</a:t>
            </a:r>
          </a:p>
        </p:txBody>
      </p:sp>
      <p:sp>
        <p:nvSpPr>
          <p:cNvPr name="AutoShape 8" id="8"/>
          <p:cNvSpPr/>
          <p:nvPr/>
        </p:nvSpPr>
        <p:spPr>
          <a:xfrm flipV="true">
            <a:off x="4410697" y="4490140"/>
            <a:ext cx="2237228" cy="19050"/>
          </a:xfrm>
          <a:prstGeom prst="line">
            <a:avLst/>
          </a:prstGeom>
          <a:ln cap="flat" w="57150">
            <a:solidFill>
              <a:srgbClr val="000000"/>
            </a:solidFill>
            <a:prstDash val="solid"/>
            <a:headEnd type="none" len="sm" w="sm"/>
            <a:tailEnd type="arrow" len="sm" w="med"/>
          </a:ln>
        </p:spPr>
      </p:sp>
      <p:sp>
        <p:nvSpPr>
          <p:cNvPr name="AutoShape 9" id="9"/>
          <p:cNvSpPr/>
          <p:nvPr/>
        </p:nvSpPr>
        <p:spPr>
          <a:xfrm flipV="true">
            <a:off x="9732223" y="4499665"/>
            <a:ext cx="2237228" cy="19050"/>
          </a:xfrm>
          <a:prstGeom prst="line">
            <a:avLst/>
          </a:prstGeom>
          <a:ln cap="flat" w="57150">
            <a:solidFill>
              <a:srgbClr val="000000"/>
            </a:solidFill>
            <a:prstDash val="solid"/>
            <a:headEnd type="none" len="sm" w="sm"/>
            <a:tailEnd type="arrow" len="sm" w="med"/>
          </a:ln>
        </p:spPr>
      </p:sp>
      <p:sp>
        <p:nvSpPr>
          <p:cNvPr name="AutoShape 10" id="10"/>
          <p:cNvSpPr/>
          <p:nvPr/>
        </p:nvSpPr>
        <p:spPr>
          <a:xfrm>
            <a:off x="15669398" y="4528240"/>
            <a:ext cx="1589902" cy="2368160"/>
          </a:xfrm>
          <a:prstGeom prst="line">
            <a:avLst/>
          </a:prstGeom>
          <a:ln cap="flat" w="57150">
            <a:solidFill>
              <a:srgbClr val="000000"/>
            </a:solidFill>
            <a:prstDash val="solid"/>
            <a:headEnd type="none" len="sm" w="sm"/>
            <a:tailEnd type="arrow" len="sm" w="med"/>
          </a:ln>
        </p:spPr>
      </p:sp>
      <p:sp>
        <p:nvSpPr>
          <p:cNvPr name="AutoShape 11" id="11"/>
          <p:cNvSpPr/>
          <p:nvPr/>
        </p:nvSpPr>
        <p:spPr>
          <a:xfrm flipH="true" flipV="true">
            <a:off x="15638693" y="5164251"/>
            <a:ext cx="1619680" cy="2347895"/>
          </a:xfrm>
          <a:prstGeom prst="line">
            <a:avLst/>
          </a:prstGeom>
          <a:ln cap="flat" w="57150">
            <a:solidFill>
              <a:srgbClr val="000000"/>
            </a:solidFill>
            <a:prstDash val="solid"/>
            <a:headEnd type="none" len="sm" w="sm"/>
            <a:tailEnd type="arrow" len="sm" w="med"/>
          </a:ln>
        </p:spPr>
      </p:sp>
      <p:sp>
        <p:nvSpPr>
          <p:cNvPr name="AutoShape 12" id="12"/>
          <p:cNvSpPr/>
          <p:nvPr/>
        </p:nvSpPr>
        <p:spPr>
          <a:xfrm flipH="true">
            <a:off x="9732223" y="5016032"/>
            <a:ext cx="2233051" cy="0"/>
          </a:xfrm>
          <a:prstGeom prst="line">
            <a:avLst/>
          </a:prstGeom>
          <a:ln cap="flat" w="57150">
            <a:solidFill>
              <a:srgbClr val="000000"/>
            </a:solidFill>
            <a:prstDash val="solid"/>
            <a:headEnd type="none" len="sm" w="sm"/>
            <a:tailEnd type="arrow" len="sm" w="med"/>
          </a:ln>
        </p:spPr>
      </p:sp>
      <p:sp>
        <p:nvSpPr>
          <p:cNvPr name="AutoShape 13" id="13"/>
          <p:cNvSpPr/>
          <p:nvPr/>
        </p:nvSpPr>
        <p:spPr>
          <a:xfrm flipH="true">
            <a:off x="4410697" y="3932542"/>
            <a:ext cx="2233051" cy="0"/>
          </a:xfrm>
          <a:prstGeom prst="line">
            <a:avLst/>
          </a:prstGeom>
          <a:ln cap="flat" w="57150">
            <a:solidFill>
              <a:srgbClr val="000000"/>
            </a:solidFill>
            <a:prstDash val="solid"/>
            <a:headEnd type="none" len="sm" w="sm"/>
            <a:tailEnd type="arrow" len="sm" w="med"/>
          </a:ln>
        </p:spPr>
      </p:sp>
      <p:sp>
        <p:nvSpPr>
          <p:cNvPr name="TextBox 14" id="14"/>
          <p:cNvSpPr txBox="true"/>
          <p:nvPr/>
        </p:nvSpPr>
        <p:spPr>
          <a:xfrm rot="0">
            <a:off x="1025351" y="6486156"/>
            <a:ext cx="2419945" cy="1455419"/>
          </a:xfrm>
          <a:prstGeom prst="rect">
            <a:avLst/>
          </a:prstGeom>
        </p:spPr>
        <p:txBody>
          <a:bodyPr anchor="t" rtlCol="false" tIns="0" lIns="0" bIns="0" rIns="0">
            <a:spAutoFit/>
          </a:bodyPr>
          <a:lstStyle/>
          <a:p>
            <a:pPr algn="ctr">
              <a:lnSpc>
                <a:spcPts val="5880"/>
              </a:lnSpc>
            </a:pPr>
            <a:r>
              <a:rPr lang="en-US" sz="4200" b="true">
                <a:solidFill>
                  <a:srgbClr val="373533"/>
                </a:solidFill>
                <a:latin typeface="Canva Sans Bold"/>
                <a:ea typeface="Canva Sans Bold"/>
                <a:cs typeface="Canva Sans Bold"/>
                <a:sym typeface="Canva Sans Bold"/>
              </a:rPr>
              <a:t>Frontend</a:t>
            </a:r>
          </a:p>
          <a:p>
            <a:pPr algn="ctr">
              <a:lnSpc>
                <a:spcPts val="5880"/>
              </a:lnSpc>
            </a:pPr>
            <a:r>
              <a:rPr lang="en-US" sz="4200">
                <a:solidFill>
                  <a:srgbClr val="373533"/>
                </a:solidFill>
                <a:latin typeface="Canva Sans"/>
                <a:ea typeface="Canva Sans"/>
                <a:cs typeface="Canva Sans"/>
                <a:sym typeface="Canva Sans"/>
              </a:rPr>
              <a:t>(Angular)</a:t>
            </a:r>
          </a:p>
        </p:txBody>
      </p:sp>
      <p:sp>
        <p:nvSpPr>
          <p:cNvPr name="TextBox 15" id="15"/>
          <p:cNvSpPr txBox="true"/>
          <p:nvPr/>
        </p:nvSpPr>
        <p:spPr>
          <a:xfrm rot="0">
            <a:off x="13010955" y="6486156"/>
            <a:ext cx="2393871" cy="1455419"/>
          </a:xfrm>
          <a:prstGeom prst="rect">
            <a:avLst/>
          </a:prstGeom>
        </p:spPr>
        <p:txBody>
          <a:bodyPr anchor="t" rtlCol="false" tIns="0" lIns="0" bIns="0" rIns="0">
            <a:spAutoFit/>
          </a:bodyPr>
          <a:lstStyle/>
          <a:p>
            <a:pPr algn="ctr">
              <a:lnSpc>
                <a:spcPts val="5880"/>
              </a:lnSpc>
            </a:pPr>
            <a:r>
              <a:rPr lang="en-US" sz="4200" b="true">
                <a:solidFill>
                  <a:srgbClr val="373533"/>
                </a:solidFill>
                <a:latin typeface="Canva Sans Bold"/>
                <a:ea typeface="Canva Sans Bold"/>
                <a:cs typeface="Canva Sans Bold"/>
                <a:sym typeface="Canva Sans Bold"/>
              </a:rPr>
              <a:t>BackEnd </a:t>
            </a:r>
          </a:p>
          <a:p>
            <a:pPr algn="ctr">
              <a:lnSpc>
                <a:spcPts val="5880"/>
              </a:lnSpc>
            </a:pPr>
            <a:r>
              <a:rPr lang="en-US" sz="4200">
                <a:solidFill>
                  <a:srgbClr val="373533"/>
                </a:solidFill>
                <a:latin typeface="Canva Sans"/>
                <a:ea typeface="Canva Sans"/>
                <a:cs typeface="Canva Sans"/>
                <a:sym typeface="Canva Sans"/>
              </a:rPr>
              <a:t>(Spring)</a:t>
            </a:r>
          </a:p>
        </p:txBody>
      </p:sp>
      <p:sp>
        <p:nvSpPr>
          <p:cNvPr name="TextBox 16" id="16"/>
          <p:cNvSpPr txBox="true"/>
          <p:nvPr/>
        </p:nvSpPr>
        <p:spPr>
          <a:xfrm rot="0">
            <a:off x="16323976" y="9417816"/>
            <a:ext cx="1964024" cy="727708"/>
          </a:xfrm>
          <a:prstGeom prst="rect">
            <a:avLst/>
          </a:prstGeom>
        </p:spPr>
        <p:txBody>
          <a:bodyPr anchor="t" rtlCol="false" tIns="0" lIns="0" bIns="0" rIns="0">
            <a:spAutoFit/>
          </a:bodyPr>
          <a:lstStyle/>
          <a:p>
            <a:pPr algn="ctr">
              <a:lnSpc>
                <a:spcPts val="2940"/>
              </a:lnSpc>
            </a:pPr>
            <a:r>
              <a:rPr lang="en-US" sz="2100" b="true">
                <a:solidFill>
                  <a:srgbClr val="373533"/>
                </a:solidFill>
                <a:latin typeface="Canva Sans Bold"/>
                <a:ea typeface="Canva Sans Bold"/>
                <a:cs typeface="Canva Sans Bold"/>
                <a:sym typeface="Canva Sans Bold"/>
              </a:rPr>
              <a:t>Base de données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57413" y="321983"/>
            <a:ext cx="8249813" cy="882015"/>
          </a:xfrm>
          <a:prstGeom prst="rect">
            <a:avLst/>
          </a:prstGeom>
          <a:solidFill>
            <a:srgbClr val="B1945A">
              <a:alpha val="63922"/>
            </a:srgbClr>
          </a:solidFill>
        </p:spPr>
      </p:sp>
      <p:sp>
        <p:nvSpPr>
          <p:cNvPr name="Freeform 3" id="3"/>
          <p:cNvSpPr/>
          <p:nvPr/>
        </p:nvSpPr>
        <p:spPr>
          <a:xfrm flipH="false" flipV="false" rot="0">
            <a:off x="1996833" y="4771000"/>
            <a:ext cx="1192515" cy="1192515"/>
          </a:xfrm>
          <a:custGeom>
            <a:avLst/>
            <a:gdLst/>
            <a:ahLst/>
            <a:cxnLst/>
            <a:rect r="r" b="b" t="t" l="l"/>
            <a:pathLst>
              <a:path h="1192515" w="1192515">
                <a:moveTo>
                  <a:pt x="0" y="0"/>
                </a:moveTo>
                <a:lnTo>
                  <a:pt x="1192515" y="0"/>
                </a:lnTo>
                <a:lnTo>
                  <a:pt x="1192515" y="1192515"/>
                </a:lnTo>
                <a:lnTo>
                  <a:pt x="0" y="1192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007319" y="4697972"/>
            <a:ext cx="1913864" cy="1265543"/>
          </a:xfrm>
          <a:custGeom>
            <a:avLst/>
            <a:gdLst/>
            <a:ahLst/>
            <a:cxnLst/>
            <a:rect r="r" b="b" t="t" l="l"/>
            <a:pathLst>
              <a:path h="1265543" w="1913864">
                <a:moveTo>
                  <a:pt x="0" y="0"/>
                </a:moveTo>
                <a:lnTo>
                  <a:pt x="1913864" y="0"/>
                </a:lnTo>
                <a:lnTo>
                  <a:pt x="1913864" y="1265543"/>
                </a:lnTo>
                <a:lnTo>
                  <a:pt x="0" y="126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461378" y="4517747"/>
            <a:ext cx="1243361" cy="1445769"/>
          </a:xfrm>
          <a:custGeom>
            <a:avLst/>
            <a:gdLst/>
            <a:ahLst/>
            <a:cxnLst/>
            <a:rect r="r" b="b" t="t" l="l"/>
            <a:pathLst>
              <a:path h="1445769" w="1243361">
                <a:moveTo>
                  <a:pt x="0" y="0"/>
                </a:moveTo>
                <a:lnTo>
                  <a:pt x="1243362" y="0"/>
                </a:lnTo>
                <a:lnTo>
                  <a:pt x="1243362" y="1445768"/>
                </a:lnTo>
                <a:lnTo>
                  <a:pt x="0" y="1445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55231" y="4771000"/>
            <a:ext cx="1651418" cy="1088534"/>
          </a:xfrm>
          <a:custGeom>
            <a:avLst/>
            <a:gdLst/>
            <a:ahLst/>
            <a:cxnLst/>
            <a:rect r="r" b="b" t="t" l="l"/>
            <a:pathLst>
              <a:path h="1088534" w="1651418">
                <a:moveTo>
                  <a:pt x="0" y="0"/>
                </a:moveTo>
                <a:lnTo>
                  <a:pt x="1651418" y="0"/>
                </a:lnTo>
                <a:lnTo>
                  <a:pt x="1651418" y="1088534"/>
                </a:lnTo>
                <a:lnTo>
                  <a:pt x="0" y="1088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839347" y="4970944"/>
            <a:ext cx="1622178" cy="269687"/>
          </a:xfrm>
          <a:custGeom>
            <a:avLst/>
            <a:gdLst/>
            <a:ahLst/>
            <a:cxnLst/>
            <a:rect r="r" b="b" t="t" l="l"/>
            <a:pathLst>
              <a:path h="269687" w="1622178">
                <a:moveTo>
                  <a:pt x="0" y="0"/>
                </a:moveTo>
                <a:lnTo>
                  <a:pt x="1622179" y="0"/>
                </a:lnTo>
                <a:lnTo>
                  <a:pt x="1622179" y="269687"/>
                </a:lnTo>
                <a:lnTo>
                  <a:pt x="0" y="269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275344" y="537248"/>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Sécurité</a:t>
            </a:r>
          </a:p>
        </p:txBody>
      </p:sp>
      <p:sp>
        <p:nvSpPr>
          <p:cNvPr name="Freeform 9" id="9"/>
          <p:cNvSpPr/>
          <p:nvPr/>
        </p:nvSpPr>
        <p:spPr>
          <a:xfrm flipH="false" flipV="false" rot="-10800000">
            <a:off x="3843614" y="5561204"/>
            <a:ext cx="1622178" cy="269687"/>
          </a:xfrm>
          <a:custGeom>
            <a:avLst/>
            <a:gdLst/>
            <a:ahLst/>
            <a:cxnLst/>
            <a:rect r="r" b="b" t="t" l="l"/>
            <a:pathLst>
              <a:path h="269687" w="1622178">
                <a:moveTo>
                  <a:pt x="0" y="0"/>
                </a:moveTo>
                <a:lnTo>
                  <a:pt x="1622179" y="0"/>
                </a:lnTo>
                <a:lnTo>
                  <a:pt x="1622179" y="269687"/>
                </a:lnTo>
                <a:lnTo>
                  <a:pt x="0" y="269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330777" y="4836100"/>
            <a:ext cx="1622178" cy="269687"/>
          </a:xfrm>
          <a:custGeom>
            <a:avLst/>
            <a:gdLst/>
            <a:ahLst/>
            <a:cxnLst/>
            <a:rect r="r" b="b" t="t" l="l"/>
            <a:pathLst>
              <a:path h="269687" w="1622178">
                <a:moveTo>
                  <a:pt x="0" y="0"/>
                </a:moveTo>
                <a:lnTo>
                  <a:pt x="1622179" y="0"/>
                </a:lnTo>
                <a:lnTo>
                  <a:pt x="1622179" y="269687"/>
                </a:lnTo>
                <a:lnTo>
                  <a:pt x="0" y="269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10800000">
            <a:off x="8335044" y="5426361"/>
            <a:ext cx="1622178" cy="269687"/>
          </a:xfrm>
          <a:custGeom>
            <a:avLst/>
            <a:gdLst/>
            <a:ahLst/>
            <a:cxnLst/>
            <a:rect r="r" b="b" t="t" l="l"/>
            <a:pathLst>
              <a:path h="269687" w="1622178">
                <a:moveTo>
                  <a:pt x="0" y="0"/>
                </a:moveTo>
                <a:lnTo>
                  <a:pt x="1622179" y="0"/>
                </a:lnTo>
                <a:lnTo>
                  <a:pt x="1622179" y="269687"/>
                </a:lnTo>
                <a:lnTo>
                  <a:pt x="0" y="269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2361965" y="4885294"/>
            <a:ext cx="1622178" cy="269687"/>
          </a:xfrm>
          <a:custGeom>
            <a:avLst/>
            <a:gdLst/>
            <a:ahLst/>
            <a:cxnLst/>
            <a:rect r="r" b="b" t="t" l="l"/>
            <a:pathLst>
              <a:path h="269687" w="1622178">
                <a:moveTo>
                  <a:pt x="0" y="0"/>
                </a:moveTo>
                <a:lnTo>
                  <a:pt x="1622178" y="0"/>
                </a:lnTo>
                <a:lnTo>
                  <a:pt x="1622178" y="269687"/>
                </a:lnTo>
                <a:lnTo>
                  <a:pt x="0" y="269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10800000">
            <a:off x="12366232" y="5475554"/>
            <a:ext cx="1622178" cy="269687"/>
          </a:xfrm>
          <a:custGeom>
            <a:avLst/>
            <a:gdLst/>
            <a:ahLst/>
            <a:cxnLst/>
            <a:rect r="r" b="b" t="t" l="l"/>
            <a:pathLst>
              <a:path h="269687" w="1622178">
                <a:moveTo>
                  <a:pt x="0" y="0"/>
                </a:moveTo>
                <a:lnTo>
                  <a:pt x="1622178" y="0"/>
                </a:lnTo>
                <a:lnTo>
                  <a:pt x="1622178" y="269687"/>
                </a:lnTo>
                <a:lnTo>
                  <a:pt x="0" y="269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4259898" y="4479647"/>
            <a:ext cx="676870" cy="356234"/>
          </a:xfrm>
          <a:prstGeom prst="rect">
            <a:avLst/>
          </a:prstGeom>
        </p:spPr>
        <p:txBody>
          <a:bodyPr anchor="t" rtlCol="false" tIns="0" lIns="0" bIns="0" rIns="0">
            <a:spAutoFit/>
          </a:bodyPr>
          <a:lstStyle/>
          <a:p>
            <a:pPr algn="ctr">
              <a:lnSpc>
                <a:spcPts val="2940"/>
              </a:lnSpc>
            </a:pPr>
            <a:r>
              <a:rPr lang="en-US" sz="2100">
                <a:solidFill>
                  <a:srgbClr val="373533"/>
                </a:solidFill>
                <a:latin typeface="Open Sans"/>
                <a:ea typeface="Open Sans"/>
                <a:cs typeface="Open Sans"/>
                <a:sym typeface="Open Sans"/>
              </a:rPr>
              <a:t>Login</a:t>
            </a:r>
          </a:p>
        </p:txBody>
      </p:sp>
      <p:sp>
        <p:nvSpPr>
          <p:cNvPr name="TextBox 15" id="15"/>
          <p:cNvSpPr txBox="true"/>
          <p:nvPr/>
        </p:nvSpPr>
        <p:spPr>
          <a:xfrm rot="0">
            <a:off x="4051305" y="5926141"/>
            <a:ext cx="1206798" cy="356234"/>
          </a:xfrm>
          <a:prstGeom prst="rect">
            <a:avLst/>
          </a:prstGeom>
        </p:spPr>
        <p:txBody>
          <a:bodyPr anchor="t" rtlCol="false" tIns="0" lIns="0" bIns="0" rIns="0">
            <a:spAutoFit/>
          </a:bodyPr>
          <a:lstStyle/>
          <a:p>
            <a:pPr algn="ctr">
              <a:lnSpc>
                <a:spcPts val="2940"/>
              </a:lnSpc>
            </a:pPr>
            <a:r>
              <a:rPr lang="en-US" sz="2100">
                <a:solidFill>
                  <a:srgbClr val="373533"/>
                </a:solidFill>
                <a:latin typeface="Open Sans"/>
                <a:ea typeface="Open Sans"/>
                <a:cs typeface="Open Sans"/>
                <a:sym typeface="Open Sans"/>
              </a:rPr>
              <a:t>Response</a:t>
            </a:r>
          </a:p>
        </p:txBody>
      </p:sp>
      <p:sp>
        <p:nvSpPr>
          <p:cNvPr name="TextBox 16" id="16"/>
          <p:cNvSpPr txBox="true"/>
          <p:nvPr/>
        </p:nvSpPr>
        <p:spPr>
          <a:xfrm rot="0">
            <a:off x="2344548" y="6094733"/>
            <a:ext cx="497086" cy="297179"/>
          </a:xfrm>
          <a:prstGeom prst="rect">
            <a:avLst/>
          </a:prstGeom>
        </p:spPr>
        <p:txBody>
          <a:bodyPr anchor="t" rtlCol="false" tIns="0" lIns="0" bIns="0" rIns="0">
            <a:spAutoFit/>
          </a:bodyPr>
          <a:lstStyle/>
          <a:p>
            <a:pPr algn="ctr">
              <a:lnSpc>
                <a:spcPts val="2520"/>
              </a:lnSpc>
            </a:pPr>
            <a:r>
              <a:rPr lang="en-US" sz="1800">
                <a:solidFill>
                  <a:srgbClr val="373533"/>
                </a:solidFill>
                <a:latin typeface="Open Sans"/>
                <a:ea typeface="Open Sans"/>
                <a:cs typeface="Open Sans"/>
                <a:sym typeface="Open Sans"/>
              </a:rPr>
              <a:t>User</a:t>
            </a:r>
          </a:p>
        </p:txBody>
      </p:sp>
      <p:sp>
        <p:nvSpPr>
          <p:cNvPr name="TextBox 17" id="17"/>
          <p:cNvSpPr txBox="true"/>
          <p:nvPr/>
        </p:nvSpPr>
        <p:spPr>
          <a:xfrm rot="0">
            <a:off x="6908192" y="6119498"/>
            <a:ext cx="609203" cy="297179"/>
          </a:xfrm>
          <a:prstGeom prst="rect">
            <a:avLst/>
          </a:prstGeom>
        </p:spPr>
        <p:txBody>
          <a:bodyPr anchor="t" rtlCol="false" tIns="0" lIns="0" bIns="0" rIns="0">
            <a:spAutoFit/>
          </a:bodyPr>
          <a:lstStyle/>
          <a:p>
            <a:pPr algn="ctr">
              <a:lnSpc>
                <a:spcPts val="2520"/>
              </a:lnSpc>
            </a:pPr>
            <a:r>
              <a:rPr lang="en-US" sz="1800">
                <a:solidFill>
                  <a:srgbClr val="373533"/>
                </a:solidFill>
                <a:latin typeface="Open Sans"/>
                <a:ea typeface="Open Sans"/>
                <a:cs typeface="Open Sans"/>
                <a:sym typeface="Open Sans"/>
              </a:rPr>
              <a:t>Client</a:t>
            </a:r>
          </a:p>
        </p:txBody>
      </p:sp>
      <p:sp>
        <p:nvSpPr>
          <p:cNvPr name="TextBox 18" id="18"/>
          <p:cNvSpPr txBox="true"/>
          <p:nvPr/>
        </p:nvSpPr>
        <p:spPr>
          <a:xfrm rot="0">
            <a:off x="8437761" y="4156016"/>
            <a:ext cx="1408212" cy="356234"/>
          </a:xfrm>
          <a:prstGeom prst="rect">
            <a:avLst/>
          </a:prstGeom>
        </p:spPr>
        <p:txBody>
          <a:bodyPr anchor="t" rtlCol="false" tIns="0" lIns="0" bIns="0" rIns="0">
            <a:spAutoFit/>
          </a:bodyPr>
          <a:lstStyle/>
          <a:p>
            <a:pPr algn="ctr">
              <a:lnSpc>
                <a:spcPts val="2940"/>
              </a:lnSpc>
            </a:pPr>
            <a:r>
              <a:rPr lang="en-US" sz="2100">
                <a:solidFill>
                  <a:srgbClr val="373533"/>
                </a:solidFill>
                <a:latin typeface="Open Sans"/>
                <a:ea typeface="Open Sans"/>
                <a:cs typeface="Open Sans"/>
                <a:sym typeface="Open Sans"/>
              </a:rPr>
              <a:t>Credentials</a:t>
            </a:r>
          </a:p>
        </p:txBody>
      </p:sp>
      <p:sp>
        <p:nvSpPr>
          <p:cNvPr name="TextBox 19" id="19"/>
          <p:cNvSpPr txBox="true"/>
          <p:nvPr/>
        </p:nvSpPr>
        <p:spPr>
          <a:xfrm rot="0">
            <a:off x="8272118" y="5901376"/>
            <a:ext cx="1838325" cy="356234"/>
          </a:xfrm>
          <a:prstGeom prst="rect">
            <a:avLst/>
          </a:prstGeom>
        </p:spPr>
        <p:txBody>
          <a:bodyPr anchor="t" rtlCol="false" tIns="0" lIns="0" bIns="0" rIns="0">
            <a:spAutoFit/>
          </a:bodyPr>
          <a:lstStyle/>
          <a:p>
            <a:pPr algn="ctr">
              <a:lnSpc>
                <a:spcPts val="2940"/>
              </a:lnSpc>
            </a:pPr>
            <a:r>
              <a:rPr lang="en-US" sz="2100">
                <a:solidFill>
                  <a:srgbClr val="373533"/>
                </a:solidFill>
                <a:latin typeface="Open Sans"/>
                <a:ea typeface="Open Sans"/>
                <a:cs typeface="Open Sans"/>
                <a:sym typeface="Open Sans"/>
              </a:rPr>
              <a:t>JWT+ response</a:t>
            </a:r>
          </a:p>
        </p:txBody>
      </p:sp>
      <p:sp>
        <p:nvSpPr>
          <p:cNvPr name="TextBox 20" id="20"/>
          <p:cNvSpPr txBox="true"/>
          <p:nvPr/>
        </p:nvSpPr>
        <p:spPr>
          <a:xfrm rot="0">
            <a:off x="10461378" y="6069968"/>
            <a:ext cx="1759663" cy="575944"/>
          </a:xfrm>
          <a:prstGeom prst="rect">
            <a:avLst/>
          </a:prstGeom>
        </p:spPr>
        <p:txBody>
          <a:bodyPr anchor="t" rtlCol="false" tIns="0" lIns="0" bIns="0" rIns="0">
            <a:spAutoFit/>
          </a:bodyPr>
          <a:lstStyle/>
          <a:p>
            <a:pPr algn="ctr">
              <a:lnSpc>
                <a:spcPts val="2380"/>
              </a:lnSpc>
            </a:pPr>
            <a:r>
              <a:rPr lang="en-US" sz="1700">
                <a:solidFill>
                  <a:srgbClr val="373533"/>
                </a:solidFill>
                <a:latin typeface="Open Sans"/>
                <a:ea typeface="Open Sans"/>
                <a:cs typeface="Open Sans"/>
                <a:sym typeface="Open Sans"/>
              </a:rPr>
              <a:t>Authentification layer</a:t>
            </a:r>
          </a:p>
        </p:txBody>
      </p:sp>
      <p:sp>
        <p:nvSpPr>
          <p:cNvPr name="TextBox 21" id="21"/>
          <p:cNvSpPr txBox="true"/>
          <p:nvPr/>
        </p:nvSpPr>
        <p:spPr>
          <a:xfrm rot="0">
            <a:off x="15055231" y="5980116"/>
            <a:ext cx="1759663" cy="575944"/>
          </a:xfrm>
          <a:prstGeom prst="rect">
            <a:avLst/>
          </a:prstGeom>
        </p:spPr>
        <p:txBody>
          <a:bodyPr anchor="t" rtlCol="false" tIns="0" lIns="0" bIns="0" rIns="0">
            <a:spAutoFit/>
          </a:bodyPr>
          <a:lstStyle/>
          <a:p>
            <a:pPr algn="ctr">
              <a:lnSpc>
                <a:spcPts val="2380"/>
              </a:lnSpc>
            </a:pPr>
            <a:r>
              <a:rPr lang="en-US" sz="1700">
                <a:solidFill>
                  <a:srgbClr val="373533"/>
                </a:solidFill>
                <a:latin typeface="Open Sans"/>
                <a:ea typeface="Open Sans"/>
                <a:cs typeface="Open Sans"/>
                <a:sym typeface="Open Sans"/>
              </a:rPr>
              <a:t>Backend </a:t>
            </a:r>
          </a:p>
          <a:p>
            <a:pPr algn="ctr">
              <a:lnSpc>
                <a:spcPts val="2380"/>
              </a:lnSpc>
            </a:pPr>
            <a:r>
              <a:rPr lang="en-US" sz="1700">
                <a:solidFill>
                  <a:srgbClr val="373533"/>
                </a:solidFill>
                <a:latin typeface="Open Sans"/>
                <a:ea typeface="Open Sans"/>
                <a:cs typeface="Open Sans"/>
                <a:sym typeface="Open Sans"/>
              </a:rPr>
              <a:t>Server</a:t>
            </a:r>
          </a:p>
        </p:txBody>
      </p:sp>
      <p:sp>
        <p:nvSpPr>
          <p:cNvPr name="TextBox 22" id="22"/>
          <p:cNvSpPr txBox="true"/>
          <p:nvPr/>
        </p:nvSpPr>
        <p:spPr>
          <a:xfrm rot="0">
            <a:off x="12666740" y="4161512"/>
            <a:ext cx="1012627" cy="356234"/>
          </a:xfrm>
          <a:prstGeom prst="rect">
            <a:avLst/>
          </a:prstGeom>
        </p:spPr>
        <p:txBody>
          <a:bodyPr anchor="t" rtlCol="false" tIns="0" lIns="0" bIns="0" rIns="0">
            <a:spAutoFit/>
          </a:bodyPr>
          <a:lstStyle/>
          <a:p>
            <a:pPr algn="ctr">
              <a:lnSpc>
                <a:spcPts val="2940"/>
              </a:lnSpc>
            </a:pPr>
            <a:r>
              <a:rPr lang="en-US" sz="2100">
                <a:solidFill>
                  <a:srgbClr val="373533"/>
                </a:solidFill>
                <a:latin typeface="Open Sans"/>
                <a:ea typeface="Open Sans"/>
                <a:cs typeface="Open Sans"/>
                <a:sym typeface="Open Sans"/>
              </a:rPr>
              <a:t>Request</a:t>
            </a:r>
          </a:p>
        </p:txBody>
      </p:sp>
      <p:sp>
        <p:nvSpPr>
          <p:cNvPr name="TextBox 23" id="23"/>
          <p:cNvSpPr txBox="true"/>
          <p:nvPr/>
        </p:nvSpPr>
        <p:spPr>
          <a:xfrm rot="0">
            <a:off x="12573922" y="6109973"/>
            <a:ext cx="1206798" cy="356234"/>
          </a:xfrm>
          <a:prstGeom prst="rect">
            <a:avLst/>
          </a:prstGeom>
        </p:spPr>
        <p:txBody>
          <a:bodyPr anchor="t" rtlCol="false" tIns="0" lIns="0" bIns="0" rIns="0">
            <a:spAutoFit/>
          </a:bodyPr>
          <a:lstStyle/>
          <a:p>
            <a:pPr algn="ctr">
              <a:lnSpc>
                <a:spcPts val="2940"/>
              </a:lnSpc>
            </a:pPr>
            <a:r>
              <a:rPr lang="en-US" sz="2100">
                <a:solidFill>
                  <a:srgbClr val="373533"/>
                </a:solidFill>
                <a:latin typeface="Open Sans"/>
                <a:ea typeface="Open Sans"/>
                <a:cs typeface="Open Sans"/>
                <a:sym typeface="Open Sans"/>
              </a:rPr>
              <a:t>Response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50440" y="1028700"/>
            <a:ext cx="12001500" cy="9258300"/>
            <a:chOff x="0" y="0"/>
            <a:chExt cx="1859346" cy="1434353"/>
          </a:xfrm>
        </p:grpSpPr>
        <p:sp>
          <p:nvSpPr>
            <p:cNvPr name="Freeform 3" id="3"/>
            <p:cNvSpPr/>
            <p:nvPr/>
          </p:nvSpPr>
          <p:spPr>
            <a:xfrm flipH="false" flipV="false" rot="0">
              <a:off x="0" y="0"/>
              <a:ext cx="1859346" cy="1434353"/>
            </a:xfrm>
            <a:custGeom>
              <a:avLst/>
              <a:gdLst/>
              <a:ahLst/>
              <a:cxnLst/>
              <a:rect r="r" b="b" t="t" l="l"/>
              <a:pathLst>
                <a:path h="1434353" w="1859346">
                  <a:moveTo>
                    <a:pt x="0" y="0"/>
                  </a:moveTo>
                  <a:lnTo>
                    <a:pt x="1859346" y="0"/>
                  </a:lnTo>
                  <a:lnTo>
                    <a:pt x="1859346" y="1434353"/>
                  </a:lnTo>
                  <a:lnTo>
                    <a:pt x="0" y="1434353"/>
                  </a:lnTo>
                  <a:close/>
                </a:path>
              </a:pathLst>
            </a:custGeom>
            <a:blipFill>
              <a:blip r:embed="rId2"/>
              <a:stretch>
                <a:fillRect l="-11837" t="0" r="-11837" b="0"/>
              </a:stretch>
            </a:blipFill>
          </p:spPr>
        </p:sp>
      </p:grpSp>
      <p:sp>
        <p:nvSpPr>
          <p:cNvPr name="AutoShape 4" id="4"/>
          <p:cNvSpPr/>
          <p:nvPr/>
        </p:nvSpPr>
        <p:spPr>
          <a:xfrm rot="0">
            <a:off x="-2457413" y="321983"/>
            <a:ext cx="8249813" cy="882015"/>
          </a:xfrm>
          <a:prstGeom prst="rect">
            <a:avLst/>
          </a:prstGeom>
          <a:solidFill>
            <a:srgbClr val="B1945A">
              <a:alpha val="63922"/>
            </a:srgbClr>
          </a:solidFill>
        </p:spPr>
      </p:sp>
      <p:sp>
        <p:nvSpPr>
          <p:cNvPr name="TextBox 5" id="5"/>
          <p:cNvSpPr txBox="true"/>
          <p:nvPr/>
        </p:nvSpPr>
        <p:spPr>
          <a:xfrm rot="0">
            <a:off x="-275344" y="537248"/>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UML</a:t>
            </a:r>
          </a:p>
        </p:txBody>
      </p:sp>
      <p:sp>
        <p:nvSpPr>
          <p:cNvPr name="Freeform 6" id="6"/>
          <p:cNvSpPr/>
          <p:nvPr/>
        </p:nvSpPr>
        <p:spPr>
          <a:xfrm flipH="false" flipV="false" rot="0">
            <a:off x="542604" y="3526555"/>
            <a:ext cx="268210" cy="308610"/>
          </a:xfrm>
          <a:custGeom>
            <a:avLst/>
            <a:gdLst/>
            <a:ahLst/>
            <a:cxnLst/>
            <a:rect r="r" b="b" t="t" l="l"/>
            <a:pathLst>
              <a:path h="308610" w="268210">
                <a:moveTo>
                  <a:pt x="0" y="0"/>
                </a:moveTo>
                <a:lnTo>
                  <a:pt x="268210" y="0"/>
                </a:lnTo>
                <a:lnTo>
                  <a:pt x="268210" y="308611"/>
                </a:lnTo>
                <a:lnTo>
                  <a:pt x="0" y="3086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51100" y="4071853"/>
            <a:ext cx="5365235" cy="264160"/>
          </a:xfrm>
          <a:prstGeom prst="rect">
            <a:avLst/>
          </a:prstGeom>
        </p:spPr>
        <p:txBody>
          <a:bodyPr anchor="t" rtlCol="false" tIns="0" lIns="0" bIns="0" rIns="0">
            <a:spAutoFit/>
          </a:bodyPr>
          <a:lstStyle/>
          <a:p>
            <a:pPr algn="l">
              <a:lnSpc>
                <a:spcPts val="2240"/>
              </a:lnSpc>
              <a:spcBef>
                <a:spcPct val="0"/>
              </a:spcBef>
            </a:pPr>
            <a:r>
              <a:rPr lang="en-US" b="true" sz="1600">
                <a:solidFill>
                  <a:srgbClr val="5E5B58"/>
                </a:solidFill>
                <a:latin typeface="Open Sauce Bold"/>
                <a:ea typeface="Open Sauce Bold"/>
                <a:cs typeface="Open Sauce Bold"/>
                <a:sym typeface="Open Sauce Bold"/>
              </a:rPr>
              <a:t>Explorer</a:t>
            </a:r>
            <a:r>
              <a:rPr lang="en-US" b="true" sz="1600">
                <a:solidFill>
                  <a:srgbClr val="5E5B58"/>
                </a:solidFill>
                <a:latin typeface="Open Sauce Bold"/>
                <a:ea typeface="Open Sauce Bold"/>
                <a:cs typeface="Open Sauce Bold"/>
                <a:sym typeface="Open Sauce Bold"/>
              </a:rPr>
              <a:t> les announces </a:t>
            </a:r>
          </a:p>
        </p:txBody>
      </p:sp>
      <p:sp>
        <p:nvSpPr>
          <p:cNvPr name="TextBox 8" id="8"/>
          <p:cNvSpPr txBox="true"/>
          <p:nvPr/>
        </p:nvSpPr>
        <p:spPr>
          <a:xfrm rot="0">
            <a:off x="951100" y="3545605"/>
            <a:ext cx="4945036" cy="392430"/>
          </a:xfrm>
          <a:prstGeom prst="rect">
            <a:avLst/>
          </a:prstGeom>
        </p:spPr>
        <p:txBody>
          <a:bodyPr anchor="t" rtlCol="false" tIns="0" lIns="0" bIns="0" rIns="0">
            <a:spAutoFit/>
          </a:bodyPr>
          <a:lstStyle/>
          <a:p>
            <a:pPr algn="l">
              <a:lnSpc>
                <a:spcPts val="2700"/>
              </a:lnSpc>
              <a:spcBef>
                <a:spcPct val="0"/>
              </a:spcBef>
            </a:pPr>
            <a:r>
              <a:rPr lang="en-US" sz="2700">
                <a:solidFill>
                  <a:srgbClr val="B1945A"/>
                </a:solidFill>
                <a:latin typeface="Migra Extra-Light"/>
                <a:ea typeface="Migra Extra-Light"/>
                <a:cs typeface="Migra Extra-Light"/>
                <a:sym typeface="Migra Extra-Light"/>
              </a:rPr>
              <a:t>Cas d'utilisation : User</a:t>
            </a:r>
          </a:p>
        </p:txBody>
      </p:sp>
      <p:sp>
        <p:nvSpPr>
          <p:cNvPr name="TextBox 9" id="9"/>
          <p:cNvSpPr txBox="true"/>
          <p:nvPr/>
        </p:nvSpPr>
        <p:spPr>
          <a:xfrm rot="0">
            <a:off x="951100" y="4469363"/>
            <a:ext cx="5365235" cy="264160"/>
          </a:xfrm>
          <a:prstGeom prst="rect">
            <a:avLst/>
          </a:prstGeom>
        </p:spPr>
        <p:txBody>
          <a:bodyPr anchor="t" rtlCol="false" tIns="0" lIns="0" bIns="0" rIns="0">
            <a:spAutoFit/>
          </a:bodyPr>
          <a:lstStyle/>
          <a:p>
            <a:pPr algn="l">
              <a:lnSpc>
                <a:spcPts val="2240"/>
              </a:lnSpc>
              <a:spcBef>
                <a:spcPct val="0"/>
              </a:spcBef>
            </a:pPr>
            <a:r>
              <a:rPr lang="en-US" b="true" sz="1600">
                <a:solidFill>
                  <a:srgbClr val="5E5B58"/>
                </a:solidFill>
                <a:latin typeface="Open Sauce Bold"/>
                <a:ea typeface="Open Sauce Bold"/>
                <a:cs typeface="Open Sauce Bold"/>
                <a:sym typeface="Open Sauce Bold"/>
              </a:rPr>
              <a:t>Créer une réservation</a:t>
            </a:r>
          </a:p>
        </p:txBody>
      </p:sp>
      <p:sp>
        <p:nvSpPr>
          <p:cNvPr name="TextBox 10" id="10"/>
          <p:cNvSpPr txBox="true"/>
          <p:nvPr/>
        </p:nvSpPr>
        <p:spPr>
          <a:xfrm rot="0">
            <a:off x="951100" y="4866873"/>
            <a:ext cx="5365235" cy="264160"/>
          </a:xfrm>
          <a:prstGeom prst="rect">
            <a:avLst/>
          </a:prstGeom>
        </p:spPr>
        <p:txBody>
          <a:bodyPr anchor="t" rtlCol="false" tIns="0" lIns="0" bIns="0" rIns="0">
            <a:spAutoFit/>
          </a:bodyPr>
          <a:lstStyle/>
          <a:p>
            <a:pPr algn="l">
              <a:lnSpc>
                <a:spcPts val="2240"/>
              </a:lnSpc>
              <a:spcBef>
                <a:spcPct val="0"/>
              </a:spcBef>
            </a:pPr>
            <a:r>
              <a:rPr lang="en-US" b="true" sz="1600">
                <a:solidFill>
                  <a:srgbClr val="5E5B58"/>
                </a:solidFill>
                <a:latin typeface="Open Sauce Bold"/>
                <a:ea typeface="Open Sauce Bold"/>
                <a:cs typeface="Open Sauce Bold"/>
                <a:sym typeface="Open Sauce Bold"/>
              </a:rPr>
              <a:t>Laisser un avis (Review)</a:t>
            </a:r>
          </a:p>
        </p:txBody>
      </p:sp>
      <p:sp>
        <p:nvSpPr>
          <p:cNvPr name="Freeform 11" id="11"/>
          <p:cNvSpPr/>
          <p:nvPr/>
        </p:nvSpPr>
        <p:spPr>
          <a:xfrm flipH="false" flipV="false" rot="0">
            <a:off x="676709" y="6093058"/>
            <a:ext cx="268210" cy="308610"/>
          </a:xfrm>
          <a:custGeom>
            <a:avLst/>
            <a:gdLst/>
            <a:ahLst/>
            <a:cxnLst/>
            <a:rect r="r" b="b" t="t" l="l"/>
            <a:pathLst>
              <a:path h="308610" w="268210">
                <a:moveTo>
                  <a:pt x="0" y="0"/>
                </a:moveTo>
                <a:lnTo>
                  <a:pt x="268210" y="0"/>
                </a:lnTo>
                <a:lnTo>
                  <a:pt x="268210" y="308610"/>
                </a:lnTo>
                <a:lnTo>
                  <a:pt x="0" y="308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104255" y="6638355"/>
            <a:ext cx="5365235" cy="264160"/>
          </a:xfrm>
          <a:prstGeom prst="rect">
            <a:avLst/>
          </a:prstGeom>
        </p:spPr>
        <p:txBody>
          <a:bodyPr anchor="t" rtlCol="false" tIns="0" lIns="0" bIns="0" rIns="0">
            <a:spAutoFit/>
          </a:bodyPr>
          <a:lstStyle/>
          <a:p>
            <a:pPr algn="l">
              <a:lnSpc>
                <a:spcPts val="2240"/>
              </a:lnSpc>
              <a:spcBef>
                <a:spcPct val="0"/>
              </a:spcBef>
            </a:pPr>
            <a:r>
              <a:rPr lang="en-US" b="true" sz="1600">
                <a:solidFill>
                  <a:srgbClr val="5E5B58"/>
                </a:solidFill>
                <a:latin typeface="Open Sauce Bold"/>
                <a:ea typeface="Open Sauce Bold"/>
                <a:cs typeface="Open Sauce Bold"/>
                <a:sym typeface="Open Sauce Bold"/>
              </a:rPr>
              <a:t>Créer une annonce</a:t>
            </a:r>
          </a:p>
        </p:txBody>
      </p:sp>
      <p:sp>
        <p:nvSpPr>
          <p:cNvPr name="TextBox 13" id="13"/>
          <p:cNvSpPr txBox="true"/>
          <p:nvPr/>
        </p:nvSpPr>
        <p:spPr>
          <a:xfrm rot="0">
            <a:off x="1085205" y="6112108"/>
            <a:ext cx="4945036" cy="392430"/>
          </a:xfrm>
          <a:prstGeom prst="rect">
            <a:avLst/>
          </a:prstGeom>
        </p:spPr>
        <p:txBody>
          <a:bodyPr anchor="t" rtlCol="false" tIns="0" lIns="0" bIns="0" rIns="0">
            <a:spAutoFit/>
          </a:bodyPr>
          <a:lstStyle/>
          <a:p>
            <a:pPr algn="l">
              <a:lnSpc>
                <a:spcPts val="2700"/>
              </a:lnSpc>
              <a:spcBef>
                <a:spcPct val="0"/>
              </a:spcBef>
            </a:pPr>
            <a:r>
              <a:rPr lang="en-US" sz="2700" i="true">
                <a:solidFill>
                  <a:srgbClr val="B1945A"/>
                </a:solidFill>
                <a:latin typeface="Migra Extra-Light Italics"/>
                <a:ea typeface="Migra Extra-Light Italics"/>
                <a:cs typeface="Migra Extra-Light Italics"/>
                <a:sym typeface="Migra Extra-Light Italics"/>
              </a:rPr>
              <a:t>Cas d'utilisation : Host (Hôte)</a:t>
            </a:r>
          </a:p>
        </p:txBody>
      </p:sp>
      <p:sp>
        <p:nvSpPr>
          <p:cNvPr name="TextBox 14" id="14"/>
          <p:cNvSpPr txBox="true"/>
          <p:nvPr/>
        </p:nvSpPr>
        <p:spPr>
          <a:xfrm rot="0">
            <a:off x="1085205" y="7035865"/>
            <a:ext cx="5365235" cy="264160"/>
          </a:xfrm>
          <a:prstGeom prst="rect">
            <a:avLst/>
          </a:prstGeom>
        </p:spPr>
        <p:txBody>
          <a:bodyPr anchor="t" rtlCol="false" tIns="0" lIns="0" bIns="0" rIns="0">
            <a:spAutoFit/>
          </a:bodyPr>
          <a:lstStyle/>
          <a:p>
            <a:pPr algn="l">
              <a:lnSpc>
                <a:spcPts val="2240"/>
              </a:lnSpc>
              <a:spcBef>
                <a:spcPct val="0"/>
              </a:spcBef>
            </a:pPr>
            <a:r>
              <a:rPr lang="en-US" b="true" sz="1600">
                <a:solidFill>
                  <a:srgbClr val="5E5B58"/>
                </a:solidFill>
                <a:latin typeface="Open Sauce Bold"/>
                <a:ea typeface="Open Sauce Bold"/>
                <a:cs typeface="Open Sauce Bold"/>
                <a:sym typeface="Open Sauce Bold"/>
              </a:rPr>
              <a:t>Gérer les réservations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86500" y="1965998"/>
            <a:ext cx="12001500" cy="7678859"/>
            <a:chOff x="0" y="0"/>
            <a:chExt cx="1859346" cy="1189656"/>
          </a:xfrm>
        </p:grpSpPr>
        <p:sp>
          <p:nvSpPr>
            <p:cNvPr name="Freeform 3" id="3"/>
            <p:cNvSpPr/>
            <p:nvPr/>
          </p:nvSpPr>
          <p:spPr>
            <a:xfrm flipH="false" flipV="false" rot="0">
              <a:off x="0" y="0"/>
              <a:ext cx="1859346" cy="1189656"/>
            </a:xfrm>
            <a:custGeom>
              <a:avLst/>
              <a:gdLst/>
              <a:ahLst/>
              <a:cxnLst/>
              <a:rect r="r" b="b" t="t" l="l"/>
              <a:pathLst>
                <a:path h="1189656" w="1859346">
                  <a:moveTo>
                    <a:pt x="0" y="0"/>
                  </a:moveTo>
                  <a:lnTo>
                    <a:pt x="1859346" y="0"/>
                  </a:lnTo>
                  <a:lnTo>
                    <a:pt x="1859346" y="1189656"/>
                  </a:lnTo>
                  <a:lnTo>
                    <a:pt x="0" y="1189656"/>
                  </a:lnTo>
                  <a:close/>
                </a:path>
              </a:pathLst>
            </a:custGeom>
            <a:blipFill>
              <a:blip r:embed="rId2"/>
              <a:stretch>
                <a:fillRect l="-16186" t="-9708" r="-16186" b="0"/>
              </a:stretch>
            </a:blipFill>
          </p:spPr>
        </p:sp>
      </p:grpSp>
      <p:sp>
        <p:nvSpPr>
          <p:cNvPr name="Freeform 4" id="4"/>
          <p:cNvSpPr/>
          <p:nvPr/>
        </p:nvSpPr>
        <p:spPr>
          <a:xfrm flipH="false" flipV="false" rot="0">
            <a:off x="682123" y="9006059"/>
            <a:ext cx="2273523" cy="787496"/>
          </a:xfrm>
          <a:custGeom>
            <a:avLst/>
            <a:gdLst/>
            <a:ahLst/>
            <a:cxnLst/>
            <a:rect r="r" b="b" t="t" l="l"/>
            <a:pathLst>
              <a:path h="787496" w="2273523">
                <a:moveTo>
                  <a:pt x="0" y="0"/>
                </a:moveTo>
                <a:lnTo>
                  <a:pt x="2273524" y="0"/>
                </a:lnTo>
                <a:lnTo>
                  <a:pt x="2273524" y="787496"/>
                </a:lnTo>
                <a:lnTo>
                  <a:pt x="0" y="787496"/>
                </a:lnTo>
                <a:lnTo>
                  <a:pt x="0" y="0"/>
                </a:lnTo>
                <a:close/>
              </a:path>
            </a:pathLst>
          </a:custGeom>
          <a:blipFill>
            <a:blip r:embed="rId3"/>
            <a:stretch>
              <a:fillRect l="0" t="0" r="0" b="0"/>
            </a:stretch>
          </a:blipFill>
        </p:spPr>
      </p:sp>
      <p:sp>
        <p:nvSpPr>
          <p:cNvPr name="AutoShape 5" id="5"/>
          <p:cNvSpPr/>
          <p:nvPr/>
        </p:nvSpPr>
        <p:spPr>
          <a:xfrm rot="0">
            <a:off x="-2457413" y="321983"/>
            <a:ext cx="8249813" cy="882015"/>
          </a:xfrm>
          <a:prstGeom prst="rect">
            <a:avLst/>
          </a:prstGeom>
          <a:solidFill>
            <a:srgbClr val="B1945A">
              <a:alpha val="63922"/>
            </a:srgbClr>
          </a:solidFill>
        </p:spPr>
      </p:sp>
      <p:sp>
        <p:nvSpPr>
          <p:cNvPr name="TextBox 6" id="6"/>
          <p:cNvSpPr txBox="true"/>
          <p:nvPr/>
        </p:nvSpPr>
        <p:spPr>
          <a:xfrm rot="0">
            <a:off x="682123" y="2555170"/>
            <a:ext cx="5110277" cy="523875"/>
          </a:xfrm>
          <a:prstGeom prst="rect">
            <a:avLst/>
          </a:prstGeom>
        </p:spPr>
        <p:txBody>
          <a:bodyPr anchor="t" rtlCol="false" tIns="0" lIns="0" bIns="0" rIns="0">
            <a:spAutoFit/>
          </a:bodyPr>
          <a:lstStyle/>
          <a:p>
            <a:pPr algn="l">
              <a:lnSpc>
                <a:spcPts val="2100"/>
              </a:lnSpc>
              <a:spcBef>
                <a:spcPct val="0"/>
              </a:spcBef>
            </a:pPr>
            <a:r>
              <a:rPr lang="en-US" b="true" sz="1500">
                <a:solidFill>
                  <a:srgbClr val="5E5B58"/>
                </a:solidFill>
                <a:latin typeface="Open Sauce Bold"/>
                <a:ea typeface="Open Sauce Bold"/>
                <a:cs typeface="Open Sauce Bold"/>
                <a:sym typeface="Open Sauce Bold"/>
              </a:rPr>
              <a:t>Un utilisateur peut effectuer plusieurs réservations (relation 1-*)</a:t>
            </a:r>
          </a:p>
        </p:txBody>
      </p:sp>
      <p:sp>
        <p:nvSpPr>
          <p:cNvPr name="TextBox 7" id="7"/>
          <p:cNvSpPr txBox="true"/>
          <p:nvPr/>
        </p:nvSpPr>
        <p:spPr>
          <a:xfrm rot="0">
            <a:off x="682123" y="2191314"/>
            <a:ext cx="4710045" cy="370840"/>
          </a:xfrm>
          <a:prstGeom prst="rect">
            <a:avLst/>
          </a:prstGeom>
        </p:spPr>
        <p:txBody>
          <a:bodyPr anchor="t" rtlCol="false" tIns="0" lIns="0" bIns="0" rIns="0">
            <a:spAutoFit/>
          </a:bodyPr>
          <a:lstStyle/>
          <a:p>
            <a:pPr algn="l">
              <a:lnSpc>
                <a:spcPts val="2600"/>
              </a:lnSpc>
              <a:spcBef>
                <a:spcPct val="0"/>
              </a:spcBef>
            </a:pPr>
            <a:r>
              <a:rPr lang="en-US" sz="2600">
                <a:solidFill>
                  <a:srgbClr val="B1945A"/>
                </a:solidFill>
                <a:latin typeface="Migra Extra-Light"/>
                <a:ea typeface="Migra Extra-Light"/>
                <a:cs typeface="Migra Extra-Light"/>
                <a:sym typeface="Migra Extra-Light"/>
              </a:rPr>
              <a:t>User ↔ Announcement</a:t>
            </a:r>
          </a:p>
        </p:txBody>
      </p:sp>
      <p:sp>
        <p:nvSpPr>
          <p:cNvPr name="TextBox 8" id="8"/>
          <p:cNvSpPr txBox="true"/>
          <p:nvPr/>
        </p:nvSpPr>
        <p:spPr>
          <a:xfrm rot="0">
            <a:off x="682123" y="4070279"/>
            <a:ext cx="5110277" cy="523875"/>
          </a:xfrm>
          <a:prstGeom prst="rect">
            <a:avLst/>
          </a:prstGeom>
        </p:spPr>
        <p:txBody>
          <a:bodyPr anchor="t" rtlCol="false" tIns="0" lIns="0" bIns="0" rIns="0">
            <a:spAutoFit/>
          </a:bodyPr>
          <a:lstStyle/>
          <a:p>
            <a:pPr algn="l">
              <a:lnSpc>
                <a:spcPts val="2100"/>
              </a:lnSpc>
              <a:spcBef>
                <a:spcPct val="0"/>
              </a:spcBef>
            </a:pPr>
            <a:r>
              <a:rPr lang="en-US" b="true" sz="1500">
                <a:solidFill>
                  <a:srgbClr val="5E5B58"/>
                </a:solidFill>
                <a:latin typeface="Open Sauce Bold"/>
                <a:ea typeface="Open Sauce Bold"/>
                <a:cs typeface="Open Sauce Bold"/>
                <a:sym typeface="Open Sauce Bold"/>
              </a:rPr>
              <a:t>Un utilisateur peut effectuer plusieurs réservations (relation 1-*)</a:t>
            </a:r>
          </a:p>
        </p:txBody>
      </p:sp>
      <p:sp>
        <p:nvSpPr>
          <p:cNvPr name="TextBox 9" id="9"/>
          <p:cNvSpPr txBox="true"/>
          <p:nvPr/>
        </p:nvSpPr>
        <p:spPr>
          <a:xfrm rot="0">
            <a:off x="682123" y="3581536"/>
            <a:ext cx="4710045" cy="370840"/>
          </a:xfrm>
          <a:prstGeom prst="rect">
            <a:avLst/>
          </a:prstGeom>
        </p:spPr>
        <p:txBody>
          <a:bodyPr anchor="t" rtlCol="false" tIns="0" lIns="0" bIns="0" rIns="0">
            <a:spAutoFit/>
          </a:bodyPr>
          <a:lstStyle/>
          <a:p>
            <a:pPr algn="l">
              <a:lnSpc>
                <a:spcPts val="2600"/>
              </a:lnSpc>
              <a:spcBef>
                <a:spcPct val="0"/>
              </a:spcBef>
            </a:pPr>
            <a:r>
              <a:rPr lang="en-US" sz="2600">
                <a:solidFill>
                  <a:srgbClr val="B1945A"/>
                </a:solidFill>
                <a:latin typeface="Migra Extra-Light"/>
                <a:ea typeface="Migra Extra-Light"/>
                <a:cs typeface="Migra Extra-Light"/>
                <a:sym typeface="Migra Extra-Light"/>
              </a:rPr>
              <a:t>User ↔ Reservation</a:t>
            </a:r>
          </a:p>
        </p:txBody>
      </p:sp>
      <p:sp>
        <p:nvSpPr>
          <p:cNvPr name="TextBox 10" id="10"/>
          <p:cNvSpPr txBox="true"/>
          <p:nvPr/>
        </p:nvSpPr>
        <p:spPr>
          <a:xfrm rot="0">
            <a:off x="682123" y="5500244"/>
            <a:ext cx="5110277" cy="257175"/>
          </a:xfrm>
          <a:prstGeom prst="rect">
            <a:avLst/>
          </a:prstGeom>
        </p:spPr>
        <p:txBody>
          <a:bodyPr anchor="t" rtlCol="false" tIns="0" lIns="0" bIns="0" rIns="0">
            <a:spAutoFit/>
          </a:bodyPr>
          <a:lstStyle/>
          <a:p>
            <a:pPr algn="l">
              <a:lnSpc>
                <a:spcPts val="2100"/>
              </a:lnSpc>
              <a:spcBef>
                <a:spcPct val="0"/>
              </a:spcBef>
            </a:pPr>
            <a:r>
              <a:rPr lang="en-US" b="true" sz="1500">
                <a:solidFill>
                  <a:srgbClr val="5E5B58"/>
                </a:solidFill>
                <a:latin typeface="Open Sauce Bold"/>
                <a:ea typeface="Open Sauce Bold"/>
                <a:cs typeface="Open Sauce Bold"/>
                <a:sym typeface="Open Sauce Bold"/>
              </a:rPr>
              <a:t>Une annonce peut être réservée plusieurs fois (1-*)</a:t>
            </a:r>
          </a:p>
        </p:txBody>
      </p:sp>
      <p:sp>
        <p:nvSpPr>
          <p:cNvPr name="TextBox 11" id="11"/>
          <p:cNvSpPr txBox="true"/>
          <p:nvPr/>
        </p:nvSpPr>
        <p:spPr>
          <a:xfrm rot="0">
            <a:off x="682123" y="5090669"/>
            <a:ext cx="4710045" cy="370840"/>
          </a:xfrm>
          <a:prstGeom prst="rect">
            <a:avLst/>
          </a:prstGeom>
        </p:spPr>
        <p:txBody>
          <a:bodyPr anchor="t" rtlCol="false" tIns="0" lIns="0" bIns="0" rIns="0">
            <a:spAutoFit/>
          </a:bodyPr>
          <a:lstStyle/>
          <a:p>
            <a:pPr algn="l">
              <a:lnSpc>
                <a:spcPts val="2600"/>
              </a:lnSpc>
              <a:spcBef>
                <a:spcPct val="0"/>
              </a:spcBef>
            </a:pPr>
            <a:r>
              <a:rPr lang="en-US" sz="2600">
                <a:solidFill>
                  <a:srgbClr val="B1945A"/>
                </a:solidFill>
                <a:latin typeface="Migra Extra-Light"/>
                <a:ea typeface="Migra Extra-Light"/>
                <a:cs typeface="Migra Extra-Light"/>
                <a:sym typeface="Migra Extra-Light"/>
              </a:rPr>
              <a:t>Announcement ↔ Reservation</a:t>
            </a:r>
          </a:p>
        </p:txBody>
      </p:sp>
      <p:sp>
        <p:nvSpPr>
          <p:cNvPr name="TextBox 12" id="12"/>
          <p:cNvSpPr txBox="true"/>
          <p:nvPr/>
        </p:nvSpPr>
        <p:spPr>
          <a:xfrm rot="0">
            <a:off x="682123" y="6926454"/>
            <a:ext cx="5110277" cy="257175"/>
          </a:xfrm>
          <a:prstGeom prst="rect">
            <a:avLst/>
          </a:prstGeom>
        </p:spPr>
        <p:txBody>
          <a:bodyPr anchor="t" rtlCol="false" tIns="0" lIns="0" bIns="0" rIns="0">
            <a:spAutoFit/>
          </a:bodyPr>
          <a:lstStyle/>
          <a:p>
            <a:pPr algn="l">
              <a:lnSpc>
                <a:spcPts val="2100"/>
              </a:lnSpc>
              <a:spcBef>
                <a:spcPct val="0"/>
              </a:spcBef>
            </a:pPr>
            <a:r>
              <a:rPr lang="en-US" b="true" sz="1500">
                <a:solidFill>
                  <a:srgbClr val="5E5B58"/>
                </a:solidFill>
                <a:latin typeface="Open Sauce Bold"/>
                <a:ea typeface="Open Sauce Bold"/>
                <a:cs typeface="Open Sauce Bold"/>
                <a:sym typeface="Open Sauce Bold"/>
              </a:rPr>
              <a:t>Un utilisateur peut rédiger plusieurs avis (relation 1-*)</a:t>
            </a:r>
          </a:p>
        </p:txBody>
      </p:sp>
      <p:sp>
        <p:nvSpPr>
          <p:cNvPr name="TextBox 13" id="13"/>
          <p:cNvSpPr txBox="true"/>
          <p:nvPr/>
        </p:nvSpPr>
        <p:spPr>
          <a:xfrm rot="0">
            <a:off x="682123" y="6516879"/>
            <a:ext cx="4710045" cy="370840"/>
          </a:xfrm>
          <a:prstGeom prst="rect">
            <a:avLst/>
          </a:prstGeom>
        </p:spPr>
        <p:txBody>
          <a:bodyPr anchor="t" rtlCol="false" tIns="0" lIns="0" bIns="0" rIns="0">
            <a:spAutoFit/>
          </a:bodyPr>
          <a:lstStyle/>
          <a:p>
            <a:pPr algn="l">
              <a:lnSpc>
                <a:spcPts val="2600"/>
              </a:lnSpc>
              <a:spcBef>
                <a:spcPct val="0"/>
              </a:spcBef>
            </a:pPr>
            <a:r>
              <a:rPr lang="en-US" sz="2600">
                <a:solidFill>
                  <a:srgbClr val="B1945A"/>
                </a:solidFill>
                <a:latin typeface="Migra Extra-Light"/>
                <a:ea typeface="Migra Extra-Light"/>
                <a:cs typeface="Migra Extra-Light"/>
                <a:sym typeface="Migra Extra-Light"/>
              </a:rPr>
              <a:t>User ↔ Reaction</a:t>
            </a:r>
          </a:p>
        </p:txBody>
      </p:sp>
      <p:sp>
        <p:nvSpPr>
          <p:cNvPr name="TextBox 14" id="14"/>
          <p:cNvSpPr txBox="true"/>
          <p:nvPr/>
        </p:nvSpPr>
        <p:spPr>
          <a:xfrm rot="0">
            <a:off x="682123" y="8263109"/>
            <a:ext cx="5465059" cy="257175"/>
          </a:xfrm>
          <a:prstGeom prst="rect">
            <a:avLst/>
          </a:prstGeom>
        </p:spPr>
        <p:txBody>
          <a:bodyPr anchor="t" rtlCol="false" tIns="0" lIns="0" bIns="0" rIns="0">
            <a:spAutoFit/>
          </a:bodyPr>
          <a:lstStyle/>
          <a:p>
            <a:pPr algn="l">
              <a:lnSpc>
                <a:spcPts val="2100"/>
              </a:lnSpc>
              <a:spcBef>
                <a:spcPct val="0"/>
              </a:spcBef>
            </a:pPr>
            <a:r>
              <a:rPr lang="en-US" b="true" sz="1500">
                <a:solidFill>
                  <a:srgbClr val="5E5B58"/>
                </a:solidFill>
                <a:latin typeface="Open Sauce Bold"/>
                <a:ea typeface="Open Sauce Bold"/>
                <a:cs typeface="Open Sauce Bold"/>
                <a:sym typeface="Open Sauce Bold"/>
              </a:rPr>
              <a:t>Une annonce peut recevoir plusieurs avis (relation 1-*)</a:t>
            </a:r>
          </a:p>
        </p:txBody>
      </p:sp>
      <p:sp>
        <p:nvSpPr>
          <p:cNvPr name="TextBox 15" id="15"/>
          <p:cNvSpPr txBox="true"/>
          <p:nvPr/>
        </p:nvSpPr>
        <p:spPr>
          <a:xfrm rot="0">
            <a:off x="682123" y="7853534"/>
            <a:ext cx="5037041" cy="370840"/>
          </a:xfrm>
          <a:prstGeom prst="rect">
            <a:avLst/>
          </a:prstGeom>
        </p:spPr>
        <p:txBody>
          <a:bodyPr anchor="t" rtlCol="false" tIns="0" lIns="0" bIns="0" rIns="0">
            <a:spAutoFit/>
          </a:bodyPr>
          <a:lstStyle/>
          <a:p>
            <a:pPr algn="l">
              <a:lnSpc>
                <a:spcPts val="2600"/>
              </a:lnSpc>
              <a:spcBef>
                <a:spcPct val="0"/>
              </a:spcBef>
            </a:pPr>
            <a:r>
              <a:rPr lang="en-US" sz="2600">
                <a:solidFill>
                  <a:srgbClr val="B1945A"/>
                </a:solidFill>
                <a:latin typeface="Migra Extra-Light"/>
                <a:ea typeface="Migra Extra-Light"/>
                <a:cs typeface="Migra Extra-Light"/>
                <a:sym typeface="Migra Extra-Light"/>
              </a:rPr>
              <a:t>Announcement ↔ Reaction </a:t>
            </a:r>
          </a:p>
        </p:txBody>
      </p:sp>
      <p:sp>
        <p:nvSpPr>
          <p:cNvPr name="TextBox 16" id="16"/>
          <p:cNvSpPr txBox="true"/>
          <p:nvPr/>
        </p:nvSpPr>
        <p:spPr>
          <a:xfrm rot="0">
            <a:off x="-275344" y="537248"/>
            <a:ext cx="5736870" cy="1304925"/>
          </a:xfrm>
          <a:prstGeom prst="rect">
            <a:avLst/>
          </a:prstGeom>
        </p:spPr>
        <p:txBody>
          <a:bodyPr anchor="t" rtlCol="false" tIns="0" lIns="0" bIns="0" rIns="0">
            <a:spAutoFit/>
          </a:bodyPr>
          <a:lstStyle/>
          <a:p>
            <a:pPr algn="ctr">
              <a:lnSpc>
                <a:spcPts val="9600"/>
              </a:lnSpc>
            </a:pPr>
            <a:r>
              <a:rPr lang="en-US" sz="8000">
                <a:solidFill>
                  <a:srgbClr val="373533"/>
                </a:solidFill>
                <a:latin typeface="Migra Extra-Light"/>
                <a:ea typeface="Migra Extra-Light"/>
                <a:cs typeface="Migra Extra-Light"/>
                <a:sym typeface="Migra Extra-Light"/>
              </a:rPr>
              <a:t>UML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DAGdNzJh4nA</dc:identifier>
  <dcterms:modified xsi:type="dcterms:W3CDTF">2011-08-01T06:04:30Z</dcterms:modified>
  <cp:revision>1</cp:revision>
  <dc:title>Copy of Beige Elegant and Classy Real Estate Listing Presentation</dc:title>
</cp:coreProperties>
</file>